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68" r:id="rId5"/>
    <p:sldMasterId id="2147483658" r:id="rId6"/>
    <p:sldMasterId id="2147483707" r:id="rId7"/>
    <p:sldMasterId id="2147483731" r:id="rId8"/>
  </p:sldMasterIdLst>
  <p:notesMasterIdLst>
    <p:notesMasterId r:id="rId21"/>
  </p:notesMasterIdLst>
  <p:handoutMasterIdLst>
    <p:handoutMasterId r:id="rId22"/>
  </p:handoutMasterIdLst>
  <p:sldIdLst>
    <p:sldId id="669" r:id="rId9"/>
    <p:sldId id="2327" r:id="rId10"/>
    <p:sldId id="2284" r:id="rId11"/>
    <p:sldId id="2320" r:id="rId12"/>
    <p:sldId id="2324" r:id="rId13"/>
    <p:sldId id="638" r:id="rId14"/>
    <p:sldId id="2325" r:id="rId15"/>
    <p:sldId id="642" r:id="rId16"/>
    <p:sldId id="641" r:id="rId17"/>
    <p:sldId id="2326" r:id="rId18"/>
    <p:sldId id="2317" r:id="rId19"/>
    <p:sldId id="619" r:id="rId20"/>
  </p:sldIdLst>
  <p:sldSz cx="12192000" cy="6858000"/>
  <p:notesSz cx="6864350"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Diez Santos" initials="CDS" lastIdx="1" clrIdx="0">
    <p:extLst>
      <p:ext uri="{19B8F6BF-5375-455C-9EA6-DF929625EA0E}">
        <p15:presenceInfo xmlns:p15="http://schemas.microsoft.com/office/powerpoint/2012/main" userId="S::Cristina.Diez-Santos@hydropower.org::df0b049a-c92a-4e1e-a198-a8c54b6163c1" providerId="AD"/>
      </p:ext>
    </p:extLst>
  </p:cmAuthor>
  <p:cmAuthor id="2" name="Pablo Valverde" initials="PV" lastIdx="1" clrIdx="1">
    <p:extLst>
      <p:ext uri="{19B8F6BF-5375-455C-9EA6-DF929625EA0E}">
        <p15:presenceInfo xmlns:p15="http://schemas.microsoft.com/office/powerpoint/2012/main" userId="Pablo Valverde" providerId="None"/>
      </p:ext>
    </p:extLst>
  </p:cmAuthor>
  <p:cmAuthor id="3" name="Will Henley" initials="WH" lastIdx="1" clrIdx="2">
    <p:extLst>
      <p:ext uri="{19B8F6BF-5375-455C-9EA6-DF929625EA0E}">
        <p15:presenceInfo xmlns:p15="http://schemas.microsoft.com/office/powerpoint/2012/main" userId="S::will.henley@hydropower.org::b7e0b240-3fd0-4f67-9de2-e50490efeb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A"/>
    <a:srgbClr val="5994EB"/>
    <a:srgbClr val="233141"/>
    <a:srgbClr val="888B9A"/>
    <a:srgbClr val="883E0C"/>
    <a:srgbClr val="FF6600"/>
    <a:srgbClr val="FFFFFF"/>
    <a:srgbClr val="D63C23"/>
    <a:srgbClr val="3B3E57"/>
    <a:srgbClr val="037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07" autoAdjust="0"/>
  </p:normalViewPr>
  <p:slideViewPr>
    <p:cSldViewPr snapToGrid="0">
      <p:cViewPr varScale="1">
        <p:scale>
          <a:sx n="43" d="100"/>
          <a:sy n="43" d="100"/>
        </p:scale>
        <p:origin x="1552"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49"/>
        <p:guide pos="216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75299" cy="500384"/>
          </a:xfrm>
          <a:prstGeom prst="rect">
            <a:avLst/>
          </a:prstGeom>
        </p:spPr>
        <p:txBody>
          <a:bodyPr vert="horz" lIns="92164" tIns="46082" rIns="92164" bIns="46082" rtlCol="0"/>
          <a:lstStyle>
            <a:lvl1pPr algn="l">
              <a:defRPr sz="1200"/>
            </a:lvl1pPr>
          </a:lstStyle>
          <a:p>
            <a:endParaRPr lang="en-GB"/>
          </a:p>
        </p:txBody>
      </p:sp>
      <p:sp>
        <p:nvSpPr>
          <p:cNvPr id="3" name="Date Placeholder 2"/>
          <p:cNvSpPr>
            <a:spLocks noGrp="1"/>
          </p:cNvSpPr>
          <p:nvPr>
            <p:ph type="dt" sz="quarter" idx="1"/>
          </p:nvPr>
        </p:nvSpPr>
        <p:spPr>
          <a:xfrm>
            <a:off x="3887450" y="3"/>
            <a:ext cx="2975299" cy="500384"/>
          </a:xfrm>
          <a:prstGeom prst="rect">
            <a:avLst/>
          </a:prstGeom>
        </p:spPr>
        <p:txBody>
          <a:bodyPr vert="horz" lIns="92164" tIns="46082" rIns="92164" bIns="46082" rtlCol="0"/>
          <a:lstStyle>
            <a:lvl1pPr algn="r">
              <a:defRPr sz="1200"/>
            </a:lvl1pPr>
          </a:lstStyle>
          <a:p>
            <a:fld id="{C52FC54C-D842-4651-8615-DCF91B8B176E}" type="datetimeFigureOut">
              <a:rPr lang="en-GB" smtClean="0"/>
              <a:pPr/>
              <a:t>23/04/2020</a:t>
            </a:fld>
            <a:endParaRPr lang="en-GB"/>
          </a:p>
        </p:txBody>
      </p:sp>
      <p:sp>
        <p:nvSpPr>
          <p:cNvPr id="4" name="Footer Placeholder 3"/>
          <p:cNvSpPr>
            <a:spLocks noGrp="1"/>
          </p:cNvSpPr>
          <p:nvPr>
            <p:ph type="ftr" sz="quarter" idx="2"/>
          </p:nvPr>
        </p:nvSpPr>
        <p:spPr>
          <a:xfrm>
            <a:off x="3" y="9494506"/>
            <a:ext cx="2975299" cy="500383"/>
          </a:xfrm>
          <a:prstGeom prst="rect">
            <a:avLst/>
          </a:prstGeom>
        </p:spPr>
        <p:txBody>
          <a:bodyPr vert="horz" lIns="92164" tIns="46082" rIns="92164" bIns="46082" rtlCol="0" anchor="b"/>
          <a:lstStyle>
            <a:lvl1pPr algn="l">
              <a:defRPr sz="1200"/>
            </a:lvl1pPr>
          </a:lstStyle>
          <a:p>
            <a:endParaRPr lang="en-GB"/>
          </a:p>
        </p:txBody>
      </p:sp>
      <p:sp>
        <p:nvSpPr>
          <p:cNvPr id="5" name="Slide Number Placeholder 4"/>
          <p:cNvSpPr>
            <a:spLocks noGrp="1"/>
          </p:cNvSpPr>
          <p:nvPr>
            <p:ph type="sldNum" sz="quarter" idx="3"/>
          </p:nvPr>
        </p:nvSpPr>
        <p:spPr>
          <a:xfrm>
            <a:off x="3887450" y="9494506"/>
            <a:ext cx="2975299" cy="500383"/>
          </a:xfrm>
          <a:prstGeom prst="rect">
            <a:avLst/>
          </a:prstGeom>
        </p:spPr>
        <p:txBody>
          <a:bodyPr vert="horz" lIns="92164" tIns="46082" rIns="92164" bIns="46082" rtlCol="0" anchor="b"/>
          <a:lstStyle>
            <a:lvl1pPr algn="r">
              <a:defRPr sz="1200"/>
            </a:lvl1pPr>
          </a:lstStyle>
          <a:p>
            <a:fld id="{322D3643-E15C-4ED2-90E9-B65B696B1C5D}" type="slidenum">
              <a:rPr lang="en-GB" smtClean="0"/>
              <a:pPr/>
              <a:t>‹#›</a:t>
            </a:fld>
            <a:endParaRPr lang="en-GB"/>
          </a:p>
        </p:txBody>
      </p:sp>
    </p:spTree>
    <p:extLst>
      <p:ext uri="{BB962C8B-B14F-4D97-AF65-F5344CB8AC3E}">
        <p14:creationId xmlns:p14="http://schemas.microsoft.com/office/powerpoint/2010/main" val="299412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75299" cy="500384"/>
          </a:xfrm>
          <a:prstGeom prst="rect">
            <a:avLst/>
          </a:prstGeom>
        </p:spPr>
        <p:txBody>
          <a:bodyPr vert="horz" lIns="92164" tIns="46082" rIns="92164" bIns="46082" rtlCol="0"/>
          <a:lstStyle>
            <a:lvl1pPr algn="l">
              <a:defRPr sz="1200"/>
            </a:lvl1pPr>
          </a:lstStyle>
          <a:p>
            <a:endParaRPr lang="en-GB"/>
          </a:p>
        </p:txBody>
      </p:sp>
      <p:sp>
        <p:nvSpPr>
          <p:cNvPr id="3" name="Date Placeholder 2"/>
          <p:cNvSpPr>
            <a:spLocks noGrp="1"/>
          </p:cNvSpPr>
          <p:nvPr>
            <p:ph type="dt" idx="1"/>
          </p:nvPr>
        </p:nvSpPr>
        <p:spPr>
          <a:xfrm>
            <a:off x="3887450" y="3"/>
            <a:ext cx="2975299" cy="500384"/>
          </a:xfrm>
          <a:prstGeom prst="rect">
            <a:avLst/>
          </a:prstGeom>
        </p:spPr>
        <p:txBody>
          <a:bodyPr vert="horz" lIns="92164" tIns="46082" rIns="92164" bIns="46082" rtlCol="0"/>
          <a:lstStyle>
            <a:lvl1pPr algn="r">
              <a:defRPr sz="1200"/>
            </a:lvl1pPr>
          </a:lstStyle>
          <a:p>
            <a:fld id="{2F639F32-9310-4209-8F02-0B708D5F4A52}" type="datetimeFigureOut">
              <a:rPr lang="en-GB" smtClean="0"/>
              <a:pPr/>
              <a:t>23/04/2020</a:t>
            </a:fld>
            <a:endParaRPr lang="en-GB"/>
          </a:p>
        </p:txBody>
      </p:sp>
      <p:sp>
        <p:nvSpPr>
          <p:cNvPr id="4" name="Slide Image Placeholder 3"/>
          <p:cNvSpPr>
            <a:spLocks noGrp="1" noRot="1" noChangeAspect="1"/>
          </p:cNvSpPr>
          <p:nvPr>
            <p:ph type="sldImg" idx="2"/>
          </p:nvPr>
        </p:nvSpPr>
        <p:spPr>
          <a:xfrm>
            <a:off x="101600" y="750888"/>
            <a:ext cx="6661150" cy="3748087"/>
          </a:xfrm>
          <a:prstGeom prst="rect">
            <a:avLst/>
          </a:prstGeom>
          <a:noFill/>
          <a:ln w="12700">
            <a:solidFill>
              <a:prstClr val="black"/>
            </a:solidFill>
          </a:ln>
        </p:spPr>
        <p:txBody>
          <a:bodyPr vert="horz" lIns="92164" tIns="46082" rIns="92164" bIns="46082" rtlCol="0" anchor="ctr"/>
          <a:lstStyle/>
          <a:p>
            <a:endParaRPr lang="en-GB"/>
          </a:p>
        </p:txBody>
      </p:sp>
      <p:sp>
        <p:nvSpPr>
          <p:cNvPr id="5" name="Notes Placeholder 4"/>
          <p:cNvSpPr>
            <a:spLocks noGrp="1"/>
          </p:cNvSpPr>
          <p:nvPr>
            <p:ph type="body" sz="quarter" idx="3"/>
          </p:nvPr>
        </p:nvSpPr>
        <p:spPr>
          <a:xfrm>
            <a:off x="686118" y="4748055"/>
            <a:ext cx="5492121" cy="4498659"/>
          </a:xfrm>
          <a:prstGeom prst="rect">
            <a:avLst/>
          </a:prstGeom>
        </p:spPr>
        <p:txBody>
          <a:bodyPr vert="horz" lIns="92164" tIns="46082" rIns="92164" bIns="460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94506"/>
            <a:ext cx="2975299" cy="500383"/>
          </a:xfrm>
          <a:prstGeom prst="rect">
            <a:avLst/>
          </a:prstGeom>
        </p:spPr>
        <p:txBody>
          <a:bodyPr vert="horz" lIns="92164" tIns="46082" rIns="92164" bIns="46082" rtlCol="0" anchor="b"/>
          <a:lstStyle>
            <a:lvl1pPr algn="l">
              <a:defRPr sz="1200"/>
            </a:lvl1pPr>
          </a:lstStyle>
          <a:p>
            <a:endParaRPr lang="en-GB"/>
          </a:p>
        </p:txBody>
      </p:sp>
      <p:sp>
        <p:nvSpPr>
          <p:cNvPr id="7" name="Slide Number Placeholder 6"/>
          <p:cNvSpPr>
            <a:spLocks noGrp="1"/>
          </p:cNvSpPr>
          <p:nvPr>
            <p:ph type="sldNum" sz="quarter" idx="5"/>
          </p:nvPr>
        </p:nvSpPr>
        <p:spPr>
          <a:xfrm>
            <a:off x="3887450" y="9494506"/>
            <a:ext cx="2975299" cy="500383"/>
          </a:xfrm>
          <a:prstGeom prst="rect">
            <a:avLst/>
          </a:prstGeom>
        </p:spPr>
        <p:txBody>
          <a:bodyPr vert="horz" lIns="92164" tIns="46082" rIns="92164" bIns="46082" rtlCol="0" anchor="b"/>
          <a:lstStyle>
            <a:lvl1pPr algn="r">
              <a:defRPr sz="1200"/>
            </a:lvl1pPr>
          </a:lstStyle>
          <a:p>
            <a:fld id="{172F5A72-1BC0-4E14-A13A-52C4428FFBA1}" type="slidenum">
              <a:rPr lang="en-GB" smtClean="0"/>
              <a:pPr/>
              <a:t>‹#›</a:t>
            </a:fld>
            <a:endParaRPr lang="en-GB"/>
          </a:p>
        </p:txBody>
      </p:sp>
    </p:spTree>
    <p:extLst>
      <p:ext uri="{BB962C8B-B14F-4D97-AF65-F5344CB8AC3E}">
        <p14:creationId xmlns:p14="http://schemas.microsoft.com/office/powerpoint/2010/main" val="385729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oco.in/wp-content/uploads/2020/04/Preliminary-Report-on-Pan-India-Light-Switch-Off-Event-on-5th-April-2020-2-5.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livemint.com/news/india/those-long-9-minutes-when-india-s-power-grid-operators-held-their-breath-11586143504936.html" TargetMode="External"/><Relationship Id="rId4" Type="http://schemas.openxmlformats.org/officeDocument/2006/relationships/hyperlink" Target="https://pib.gov.in/PressReleseDetail.aspx?PRID=161055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ea.org/fuels-and-technologies/hydropow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be clear that they all are not national hydropower associations but national generators associations that include all type of generators in the country (from hydro to win and maybe thermal). Like ACOLGEN in Colombia or </a:t>
            </a:r>
            <a:r>
              <a:rPr lang="en-GB" dirty="0" err="1"/>
              <a:t>Generadoras</a:t>
            </a:r>
            <a:r>
              <a:rPr lang="en-GB" dirty="0"/>
              <a:t> de Chile. In any case, they are the representatives of the hydropower generators in the country. </a:t>
            </a:r>
          </a:p>
          <a:p>
            <a:endParaRPr lang="en-GB" dirty="0"/>
          </a:p>
          <a:p>
            <a:endParaRPr lang="en-GB" dirty="0"/>
          </a:p>
        </p:txBody>
      </p:sp>
      <p:sp>
        <p:nvSpPr>
          <p:cNvPr id="4" name="Slide Number Placeholder 3"/>
          <p:cNvSpPr>
            <a:spLocks noGrp="1"/>
          </p:cNvSpPr>
          <p:nvPr>
            <p:ph type="sldNum" sz="quarter" idx="10"/>
          </p:nvPr>
        </p:nvSpPr>
        <p:spPr/>
        <p:txBody>
          <a:bodyPr/>
          <a:lstStyle/>
          <a:p>
            <a:fld id="{172F5A72-1BC0-4E14-A13A-52C4428FFBA1}" type="slidenum">
              <a:rPr lang="en-GB" smtClean="0"/>
              <a:pPr/>
              <a:t>1</a:t>
            </a:fld>
            <a:endParaRPr lang="en-GB"/>
          </a:p>
        </p:txBody>
      </p:sp>
    </p:spTree>
    <p:extLst>
      <p:ext uri="{BB962C8B-B14F-4D97-AF65-F5344CB8AC3E}">
        <p14:creationId xmlns:p14="http://schemas.microsoft.com/office/powerpoint/2010/main" val="620624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three glues of membership.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F5A72-1BC0-4E14-A13A-52C4428FFB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943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72F5A72-1BC0-4E14-A13A-52C4428FFBA1}" type="slidenum">
              <a:rPr lang="en-GB" smtClean="0"/>
              <a:pPr/>
              <a:t>11</a:t>
            </a:fld>
            <a:endParaRPr lang="en-GB"/>
          </a:p>
        </p:txBody>
      </p:sp>
    </p:spTree>
    <p:extLst>
      <p:ext uri="{BB962C8B-B14F-4D97-AF65-F5344CB8AC3E}">
        <p14:creationId xmlns:p14="http://schemas.microsoft.com/office/powerpoint/2010/main" val="134263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huge opportunity ahead for sustainable development</a:t>
            </a:r>
            <a:r>
              <a:rPr lang="en-GB" baseline="0" dirty="0"/>
              <a:t> of across the world, especially in Africa. Hydropower coupled with interconnection will contribute to green, low carbon development. </a:t>
            </a:r>
            <a:endParaRPr lang="en-GB" dirty="0"/>
          </a:p>
        </p:txBody>
      </p:sp>
      <p:sp>
        <p:nvSpPr>
          <p:cNvPr id="4" name="Slide Number Placeholder 3"/>
          <p:cNvSpPr>
            <a:spLocks noGrp="1"/>
          </p:cNvSpPr>
          <p:nvPr>
            <p:ph type="sldNum" sz="quarter" idx="10"/>
          </p:nvPr>
        </p:nvSpPr>
        <p:spPr/>
        <p:txBody>
          <a:bodyPr/>
          <a:lstStyle/>
          <a:p>
            <a:fld id="{172F5A72-1BC0-4E14-A13A-52C4428FFBA1}" type="slidenum">
              <a:rPr lang="en-GB" smtClean="0"/>
              <a:pPr/>
              <a:t>12</a:t>
            </a:fld>
            <a:endParaRPr lang="en-GB"/>
          </a:p>
        </p:txBody>
      </p:sp>
    </p:spTree>
    <p:extLst>
      <p:ext uri="{BB962C8B-B14F-4D97-AF65-F5344CB8AC3E}">
        <p14:creationId xmlns:p14="http://schemas.microsoft.com/office/powerpoint/2010/main" val="142994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2F5A72-1BC0-4E14-A13A-52C4428FFBA1}" type="slidenum">
              <a:rPr lang="en-GB" smtClean="0"/>
              <a:pPr/>
              <a:t>2</a:t>
            </a:fld>
            <a:endParaRPr lang="en-GB" dirty="0"/>
          </a:p>
        </p:txBody>
      </p:sp>
    </p:spTree>
    <p:extLst>
      <p:ext uri="{BB962C8B-B14F-4D97-AF65-F5344CB8AC3E}">
        <p14:creationId xmlns:p14="http://schemas.microsoft.com/office/powerpoint/2010/main" val="3744161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spcAft>
                <a:spcPts val="0"/>
              </a:spcAft>
            </a:pPr>
            <a:r>
              <a:rPr lang="en-GB" sz="1200" b="0" kern="1200" dirty="0">
                <a:solidFill>
                  <a:schemeClr val="tx1"/>
                </a:solidFill>
                <a:effectLst/>
                <a:latin typeface="+mn-lt"/>
                <a:ea typeface="+mn-ea"/>
                <a:cs typeface="+mn-cs"/>
              </a:rPr>
              <a:t>IRENA Global Outlook Report 2020 came out this week,</a:t>
            </a:r>
            <a:r>
              <a:rPr lang="en-GB" sz="1200" b="0" kern="1200" baseline="0" dirty="0">
                <a:solidFill>
                  <a:schemeClr val="tx1"/>
                </a:solidFill>
                <a:effectLst/>
                <a:latin typeface="+mn-lt"/>
                <a:ea typeface="+mn-ea"/>
                <a:cs typeface="+mn-cs"/>
              </a:rPr>
              <a:t> which estimated to</a:t>
            </a:r>
            <a:r>
              <a:rPr lang="en-GB" sz="1200" b="0" kern="1200" dirty="0">
                <a:solidFill>
                  <a:schemeClr val="tx1"/>
                </a:solidFill>
                <a:effectLst/>
                <a:latin typeface="+mn-lt"/>
                <a:ea typeface="+mn-ea"/>
                <a:cs typeface="+mn-cs"/>
              </a:rPr>
              <a:t> limits the rise in global temperature to well below 2 degrees Celsius above pre-industrial levels, hydro installed capacity will need to increase by 850 GW. </a:t>
            </a:r>
            <a:r>
              <a:rPr lang="en-GB" sz="1200" b="1" dirty="0">
                <a:effectLst/>
                <a:latin typeface="Arial" panose="020B0604020202020204" pitchFamily="34" charset="0"/>
                <a:ea typeface="Calibri" panose="020F0502020204030204" pitchFamily="34" charset="0"/>
              </a:rPr>
              <a:t>Hydropower capacity needs to increase by 60% by 2050.</a:t>
            </a:r>
          </a:p>
          <a:p>
            <a:pPr>
              <a:spcAft>
                <a:spcPts val="0"/>
              </a:spcAft>
            </a:pPr>
            <a:endParaRPr lang="en-GB" sz="1200" dirty="0">
              <a:effectLst/>
              <a:latin typeface="Arial" panose="020B0604020202020204" pitchFamily="34" charset="0"/>
              <a:ea typeface="Calibri" panose="020F0502020204030204" pitchFamily="34" charset="0"/>
            </a:endParaRPr>
          </a:p>
          <a:p>
            <a:r>
              <a:rPr lang="en-GB" sz="1200" dirty="0">
                <a:effectLst/>
                <a:latin typeface="Arial" panose="020B0604020202020204" pitchFamily="34" charset="0"/>
                <a:ea typeface="Calibri" panose="020F0502020204030204" pitchFamily="34" charset="0"/>
              </a:rPr>
              <a:t>According to @IRENA, an additional 850 GW of new #hydropower capacity is required in the next 30 years, equivalent to the entire power capacity of the EU</a:t>
            </a:r>
            <a:endParaRPr lang="en-GB" sz="1200" b="0" kern="1200" dirty="0">
              <a:solidFill>
                <a:schemeClr val="tx1"/>
              </a:solidFill>
              <a:effectLst/>
              <a:latin typeface="+mn-lt"/>
              <a:ea typeface="+mn-ea"/>
              <a:cs typeface="+mn-cs"/>
            </a:endParaRPr>
          </a:p>
          <a:p>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“Increasing hydropower capacity does not specifically entail only building new dams: options also exist to upgrade turbines and systems in existing plants, utilise run-of-river designs and electrify non-power dams. Yet for new hydropower plants, planners need to consider local environmental impacts, and engage in discussions with communities in the impacted areas. Hydropower plants will also need operational changes that reflect changing power system needs, including faster and more frequent ramping, and planning practices that include evaluating the impacts of climate change on water supply and reservoir storage requirements. Due to longer planning cycles for new hydropower dam construction, policy makers and planners need to start thinking now about new projects. For existing dams, investments are needed to modernise old hydro plants.”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Hydropower continues to play a significant role in future energy systems, even more importantly, hydropower is a dispatchable power. </a:t>
            </a:r>
            <a:r>
              <a:rPr lang="en-GB" sz="1200" kern="1200" dirty="0">
                <a:solidFill>
                  <a:schemeClr val="tx1"/>
                </a:solidFill>
                <a:effectLst/>
                <a:latin typeface="+mn-lt"/>
                <a:ea typeface="+mn-ea"/>
                <a:cs typeface="+mn-cs"/>
              </a:rPr>
              <a:t>All countries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that achieved 100 per cent renewable electricity rely on hydropower. Hydropower’s contribution</a:t>
            </a:r>
            <a:r>
              <a:rPr lang="en-GB" sz="1200" kern="1200" baseline="0" dirty="0">
                <a:solidFill>
                  <a:schemeClr val="tx1"/>
                </a:solidFill>
                <a:effectLst/>
                <a:latin typeface="+mn-lt"/>
                <a:ea typeface="+mn-ea"/>
                <a:cs typeface="+mn-cs"/>
              </a:rPr>
              <a:t> in maintaining system reliability has not been recognised.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t>
            </a:r>
            <a:r>
              <a:rPr lang="en-GB" sz="1200" dirty="0"/>
              <a:t>he world</a:t>
            </a:r>
            <a:r>
              <a:rPr lang="en-GB" sz="1200" baseline="0" dirty="0"/>
              <a:t> will require more hydro to provide low-carbon energy and support VRE integration. </a:t>
            </a:r>
            <a:endParaRPr lang="en-GB" sz="1200" dirty="0">
              <a:solidFill>
                <a:srgbClr val="888B9A"/>
              </a:solidFill>
              <a:latin typeface="Tahoma" panose="020B0604030504040204" pitchFamily="34" charset="0"/>
              <a:ea typeface="Tahoma" panose="020B0604030504040204" pitchFamily="34" charset="0"/>
              <a:cs typeface="Tahoma" panose="020B0604030504040204" pitchFamily="34" charset="0"/>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2F5A72-1BC0-4E14-A13A-52C4428FFBA1}" type="slidenum">
              <a:rPr lang="en-GB" smtClean="0"/>
              <a:pPr/>
              <a:t>3</a:t>
            </a:fld>
            <a:endParaRPr lang="en-GB"/>
          </a:p>
        </p:txBody>
      </p:sp>
    </p:spTree>
    <p:extLst>
      <p:ext uri="{BB962C8B-B14F-4D97-AF65-F5344CB8AC3E}">
        <p14:creationId xmlns:p14="http://schemas.microsoft.com/office/powerpoint/2010/main" val="1514935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0" i="0" u="none" strike="noStrike" kern="1200" baseline="0" dirty="0">
                <a:solidFill>
                  <a:schemeClr val="tx1"/>
                </a:solidFill>
                <a:latin typeface="+mn-lt"/>
                <a:ea typeface="+mn-ea"/>
                <a:cs typeface="+mn-cs"/>
              </a:rPr>
              <a:t>Initial feedback from survey.  IHA will carry out further analysis.  Much of the information is anecdotal and too early in the crisis for clarity.  But overall the confidence is down from about 70% to 50% from the member survey a year ago.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Supply chain disruption and restricted movement and inability to travel, will cause delay in project completion as well as environmental compliance in new projects.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On Indonesia’s Sumatra island, </a:t>
            </a:r>
            <a:r>
              <a:rPr lang="en-GB" sz="1200" b="0" i="0" u="none" strike="noStrike" kern="1200" baseline="0" dirty="0" err="1">
                <a:solidFill>
                  <a:schemeClr val="tx1"/>
                </a:solidFill>
                <a:latin typeface="+mn-lt"/>
                <a:ea typeface="+mn-ea"/>
                <a:cs typeface="+mn-cs"/>
              </a:rPr>
              <a:t>Batang</a:t>
            </a:r>
            <a:r>
              <a:rPr lang="en-GB" sz="1200" b="0" i="0" u="none" strike="noStrike" kern="1200" baseline="0" dirty="0">
                <a:solidFill>
                  <a:schemeClr val="tx1"/>
                </a:solidFill>
                <a:latin typeface="+mn-lt"/>
                <a:ea typeface="+mn-ea"/>
                <a:cs typeface="+mn-cs"/>
              </a:rPr>
              <a:t> Toru hydropower plant has ground to a halt due to a lack of Chinese workers, after Indonesia halted all flights to and from mainland China.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Nepal many Chinese workers who left on holiday have also not returned.“ Many of them are in specialised work, and it is not easy to replace them locally. In their absence, projects are being delayed or slowed down,” said Vishnu Bahadur Singh from the Nepal Hydropower Association.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 weaker fiscal position of governments due to an economic slowdown also poses a significant downside risk to the completion of new large-scale hydroelectric power projects over the medium term, increasing the risk of delays and cancellations most prominently on primarily government-funded projects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Brazil, there was a cancellation of the new round of energy auctions.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Potential impact of Power Purchase Agreements on new power projects in cross border power trade</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We welcome more anecdotal inputs.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F5A72-1BC0-4E14-A13A-52C4428FFB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6415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a:solidFill>
                  <a:schemeClr val="tx1"/>
                </a:solidFill>
                <a:latin typeface="+mn-lt"/>
                <a:ea typeface="+mn-ea"/>
                <a:cs typeface="+mn-cs"/>
              </a:rPr>
              <a:t>In perhaps the largest electricity experiment the world has even seen, India’s hydropower sector was heralded last week for restoring electricity to tens of millions of households following a huge plunge in demand.</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Source of information</a:t>
            </a:r>
          </a:p>
          <a:p>
            <a:r>
              <a:rPr lang="en-GB" dirty="0">
                <a:hlinkClick r:id="rId3"/>
              </a:rPr>
              <a:t>https://posoco.in/wp-content/uploads/2020/04/Preliminary-Report-on-Pan-India-Light-Switch-Off-Event-on-5th-April-2020-2-5.pdf</a:t>
            </a:r>
            <a:endParaRPr lang="en-GB" dirty="0"/>
          </a:p>
          <a:p>
            <a:endParaRPr lang="en-GB" sz="1200" b="0" i="0" u="none" strike="noStrike" kern="1200" baseline="0" dirty="0">
              <a:solidFill>
                <a:schemeClr val="tx1"/>
              </a:solidFill>
              <a:latin typeface="+mn-lt"/>
              <a:ea typeface="+mn-ea"/>
              <a:cs typeface="+mn-cs"/>
            </a:endParaRPr>
          </a:p>
          <a:p>
            <a:r>
              <a:rPr lang="en-GB" dirty="0">
                <a:hlinkClick r:id="rId4"/>
              </a:rPr>
              <a:t>https://pib.gov.in/PressReleseDetail.aspx?PRID=1610559</a:t>
            </a:r>
            <a:endParaRPr lang="en-GB" dirty="0"/>
          </a:p>
          <a:p>
            <a:endParaRPr lang="en-GB" sz="1200" b="0" i="0" u="none" strike="noStrike" kern="1200" baseline="0" dirty="0">
              <a:solidFill>
                <a:schemeClr val="tx1"/>
              </a:solidFill>
              <a:latin typeface="+mn-lt"/>
              <a:ea typeface="+mn-ea"/>
              <a:cs typeface="+mn-cs"/>
            </a:endParaRPr>
          </a:p>
          <a:p>
            <a:r>
              <a:rPr lang="en-GB" dirty="0">
                <a:hlinkClick r:id="rId5"/>
              </a:rPr>
              <a:t>https://www.livemint.com/news/india/those-long-9-minutes-when-india-s-power-grid-operators-held-their-breath-11586143504936.html</a:t>
            </a: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F5A72-1BC0-4E14-A13A-52C4428FFB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464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IEA: “Comparisons with previous periods of disruption in oil markets are inevitable but misplaced. The oil industry has never seen anything like 2020.”</a:t>
            </a:r>
          </a:p>
          <a:p>
            <a:endParaRPr lang="en-GB" sz="1200" b="0" i="0" kern="1200" dirty="0">
              <a:solidFill>
                <a:schemeClr val="tx1"/>
              </a:solidFill>
              <a:effectLst/>
              <a:latin typeface="+mn-lt"/>
              <a:ea typeface="+mn-ea"/>
              <a:cs typeface="+mn-cs"/>
            </a:endParaRPr>
          </a:p>
          <a:p>
            <a:r>
              <a:rPr lang="en-GB" dirty="0"/>
              <a:t>The recent volatility in the oil markets has once again highlighted the relative stability of cash flows that renewable energy projects, in particular hydropower, can deliver to investors over the long run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F5A72-1BC0-4E14-A13A-52C4428FFB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5867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More stories emerging from China – big ramp up in coal power stations, but also massive investment and employment scheme for pumped hydro and grid infrastructure. </a:t>
            </a:r>
            <a:br>
              <a:rPr lang="en-GB" sz="1200" b="0" i="0" u="none" strike="noStrike" kern="1200" baseline="0" dirty="0">
                <a:solidFill>
                  <a:schemeClr val="tx1"/>
                </a:solidFill>
                <a:latin typeface="+mn-lt"/>
                <a:ea typeface="+mn-ea"/>
                <a:cs typeface="+mn-cs"/>
              </a:rPr>
            </a:br>
            <a:r>
              <a:rPr lang="en-GB" sz="1200" b="0" i="0" u="none" strike="noStrike" kern="1200" baseline="0" dirty="0">
                <a:solidFill>
                  <a:schemeClr val="tx1"/>
                </a:solidFill>
                <a:latin typeface="+mn-lt"/>
                <a:ea typeface="+mn-ea"/>
                <a:cs typeface="+mn-cs"/>
              </a:rPr>
              <a:t>(4th Five-Year-Plan is being drafted by the end of the year)</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F5A72-1BC0-4E14-A13A-52C4428FFB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618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Source Serif Pro"/>
                <a:ea typeface="+mn-ea"/>
                <a:cs typeface="+mn-cs"/>
              </a:rPr>
              <a:t>“</a:t>
            </a:r>
            <a:r>
              <a:rPr kumimoji="0" lang="en-GB" sz="1200" b="0" i="1" u="sng" strike="noStrike" kern="1200" cap="none" spc="0" normalizeH="0" baseline="0" noProof="0" dirty="0">
                <a:ln>
                  <a:noFill/>
                </a:ln>
                <a:solidFill>
                  <a:srgbClr val="665ED0"/>
                </a:solidFill>
                <a:effectLst/>
                <a:uLnTx/>
                <a:uFillTx/>
                <a:latin typeface="Source Serif Pro"/>
                <a:ea typeface="+mn-ea"/>
                <a:cs typeface="+mn-cs"/>
                <a:hlinkClick r:id="rId3"/>
              </a:rPr>
              <a:t>Hydropower</a:t>
            </a:r>
            <a:r>
              <a:rPr kumimoji="0" lang="en-GB" sz="1200" b="0" i="1" u="none" strike="noStrike" kern="1200" cap="none" spc="0" normalizeH="0" baseline="0" noProof="0" dirty="0">
                <a:ln>
                  <a:noFill/>
                </a:ln>
                <a:solidFill>
                  <a:prstClr val="black"/>
                </a:solidFill>
                <a:effectLst/>
                <a:uLnTx/>
                <a:uFillTx/>
                <a:latin typeface="Source Serif Pro"/>
                <a:ea typeface="+mn-ea"/>
                <a:cs typeface="+mn-cs"/>
              </a:rPr>
              <a:t>, an often forgotten workhorse of electricity generation, remains an essential source of flexibility.” said IEA head </a:t>
            </a:r>
            <a:r>
              <a:rPr lang="en-GB" sz="1200" b="0" i="0" kern="1200" dirty="0" err="1">
                <a:solidFill>
                  <a:schemeClr val="tx1"/>
                </a:solidFill>
                <a:effectLst/>
                <a:latin typeface="+mn-lt"/>
                <a:ea typeface="+mn-ea"/>
                <a:cs typeface="+mn-cs"/>
              </a:rPr>
              <a:t>Fatih</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Birol</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 Positive effect : increased global awareness on environmental issues &amp; climate change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F5A72-1BC0-4E14-A13A-52C4428FFB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56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three glues of membership.</a:t>
            </a:r>
          </a:p>
          <a:p>
            <a:endParaRPr lang="en-GB" dirty="0"/>
          </a:p>
          <a:p>
            <a:r>
              <a:rPr lang="en-GB" dirty="0"/>
              <a:t>Shouldn’t it be addressed to all Hydropower operators and developers?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F5A72-1BC0-4E14-A13A-52C4428FFB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78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5413" y="1628799"/>
            <a:ext cx="85344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9A41A3-BF4D-4530-A4ED-7465334425F1}" type="datetime1">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9ADEE-C445-4934-ABC4-D6AD677354D7}" type="slidenum">
              <a:rPr lang="en-GB" smtClean="0"/>
              <a:pPr/>
              <a:t>‹#›</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E35C8E-1BE9-487D-901A-FE254180C943}" type="datetime1">
              <a:rPr lang="en-GB" smtClean="0"/>
              <a:pPr/>
              <a:t>23/04/2020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9ADEE-C445-4934-ABC4-D6AD677354D7}" type="slidenum">
              <a:rPr lang="en-GB" smtClean="0"/>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F4D521-9BE3-41BF-B4E0-356649EEF043}" type="datetime1">
              <a:rPr lang="en-GB" smtClean="0"/>
              <a:pPr/>
              <a:t>23/04/2020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9ADEE-C445-4934-ABC4-D6AD677354D7}" type="slidenum">
              <a:rPr lang="en-GB" smtClean="0"/>
              <a:pPr/>
              <a:t>‹#›</a:t>
            </a:fld>
            <a:endParaRPr lang="en-GB"/>
          </a:p>
        </p:txBody>
      </p:sp>
      <p:sp>
        <p:nvSpPr>
          <p:cNvPr id="6" name="Title 1"/>
          <p:cNvSpPr>
            <a:spLocks noGrp="1"/>
          </p:cNvSpPr>
          <p:nvPr>
            <p:ph type="ctrTitle"/>
          </p:nvPr>
        </p:nvSpPr>
        <p:spPr>
          <a:xfrm>
            <a:off x="815413" y="1268761"/>
            <a:ext cx="10363200" cy="504056"/>
          </a:xfrm>
          <a:prstGeom prst="rect">
            <a:avLst/>
          </a:prstGeom>
        </p:spPr>
        <p:txBody>
          <a:bodyPr/>
          <a:lstStyle>
            <a:lvl1pPr algn="l">
              <a:defRPr sz="2800">
                <a:solidFill>
                  <a:schemeClr val="tx1">
                    <a:lumMod val="65000"/>
                    <a:lumOff val="35000"/>
                  </a:schemeClr>
                </a:solidFill>
                <a:latin typeface="Arial" pitchFamily="34" charset="0"/>
                <a:cs typeface="Arial" pitchFamily="34" charset="0"/>
              </a:defRPr>
            </a:lvl1pPr>
          </a:lstStyle>
          <a:p>
            <a:r>
              <a:rPr lang="en-US"/>
              <a:t>Click to edit Master title style</a:t>
            </a:r>
            <a:endParaRPr lang="en-GB"/>
          </a:p>
        </p:txBody>
      </p:sp>
      <p:sp>
        <p:nvSpPr>
          <p:cNvPr id="7" name="Subtitle 2"/>
          <p:cNvSpPr>
            <a:spLocks noGrp="1"/>
          </p:cNvSpPr>
          <p:nvPr>
            <p:ph type="subTitle" idx="1"/>
          </p:nvPr>
        </p:nvSpPr>
        <p:spPr>
          <a:xfrm>
            <a:off x="815413" y="1916832"/>
            <a:ext cx="4704523" cy="4104456"/>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Subtitle 2"/>
          <p:cNvSpPr txBox="1">
            <a:spLocks/>
          </p:cNvSpPr>
          <p:nvPr userDrawn="1"/>
        </p:nvSpPr>
        <p:spPr>
          <a:xfrm>
            <a:off x="6480043" y="1916832"/>
            <a:ext cx="4704523" cy="4104456"/>
          </a:xfrm>
          <a:prstGeom prst="rect">
            <a:avLst/>
          </a:prstGeom>
        </p:spPr>
        <p:txBody>
          <a:bodyPr vert="horz" lIns="91440" tIns="45720" rIns="91440" bIns="45720" rtlCol="0">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schemeClr val="tx1">
                    <a:tint val="75000"/>
                  </a:schemeClr>
                </a:solidFill>
                <a:effectLst/>
                <a:uLnTx/>
                <a:uFillTx/>
                <a:latin typeface="Arial" pitchFamily="34" charset="0"/>
                <a:ea typeface="+mn-ea"/>
                <a:cs typeface="Arial" pitchFamily="34" charset="0"/>
              </a:rPr>
              <a:t>Click to edit Master subtitle style</a:t>
            </a:r>
            <a:endParaRPr kumimoji="0" lang="en-GB" sz="2400" b="0" i="0" u="none" strike="noStrike" kern="1200" cap="none" spc="0" normalizeH="0" baseline="0" noProof="0">
              <a:ln>
                <a:noFill/>
              </a:ln>
              <a:solidFill>
                <a:schemeClr val="tx1">
                  <a:tint val="75000"/>
                </a:schemeClr>
              </a:solidFill>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1052736"/>
            <a:ext cx="7315200" cy="354162"/>
          </a:xfrm>
          <a:prstGeom prst="rect">
            <a:avLst/>
          </a:prstGeom>
        </p:spPr>
        <p:txBody>
          <a:bodyPr anchor="b"/>
          <a:lstStyle>
            <a:lvl1pPr algn="l">
              <a:defRPr sz="16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1988841"/>
            <a:ext cx="7315200" cy="4032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1406898"/>
            <a:ext cx="7315200" cy="3659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B34FD8-5214-46BF-9BF9-A4CEEF4CC30C}" type="datetime1">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9ADEE-C445-4934-ABC4-D6AD677354D7}" type="slidenum">
              <a:rPr lang="en-GB" smtClean="0"/>
              <a:pPr/>
              <a:t>‹#›</a:t>
            </a:fld>
            <a:endParaRPr lang="en-GB"/>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3392" y="1484784"/>
            <a:ext cx="8534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6FE577-592B-4576-BCC9-6BBF1B503909}" type="datetime1">
              <a:rPr lang="en-GB" smtClean="0"/>
              <a:pPr/>
              <a:t>23/04/2020</a:t>
            </a:fld>
            <a:endParaRPr lang="en-GB"/>
          </a:p>
        </p:txBody>
      </p:sp>
      <p:sp>
        <p:nvSpPr>
          <p:cNvPr id="6" name="Slide Number Placeholder 5"/>
          <p:cNvSpPr>
            <a:spLocks noGrp="1"/>
          </p:cNvSpPr>
          <p:nvPr>
            <p:ph type="sldNum" sz="quarter" idx="12"/>
          </p:nvPr>
        </p:nvSpPr>
        <p:spPr/>
        <p:txBody>
          <a:bodyPr/>
          <a:lstStyle/>
          <a:p>
            <a:fld id="{BA6426F0-0629-41A4-BFE4-7D40106CD825}" type="slidenum">
              <a:rPr lang="en-GB" smtClean="0"/>
              <a:pPr/>
              <a:t>‹#›</a:t>
            </a:fld>
            <a:endParaRPr lang="en-GB"/>
          </a:p>
        </p:txBody>
      </p:sp>
      <p:sp>
        <p:nvSpPr>
          <p:cNvPr id="7"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FE4BC4-BEB6-4FB3-9B4C-B2C472AC102E}" type="datetime1">
              <a:rPr lang="en-GB" smtClean="0"/>
              <a:pPr/>
              <a:t>23/04/2020</a:t>
            </a:fld>
            <a:endParaRPr lang="en-GB"/>
          </a:p>
        </p:txBody>
      </p:sp>
      <p:sp>
        <p:nvSpPr>
          <p:cNvPr id="6" name="Slide Number Placeholder 5"/>
          <p:cNvSpPr>
            <a:spLocks noGrp="1"/>
          </p:cNvSpPr>
          <p:nvPr>
            <p:ph type="sldNum" sz="quarter" idx="12"/>
          </p:nvPr>
        </p:nvSpPr>
        <p:spPr/>
        <p:txBody>
          <a:bodyPr/>
          <a:lstStyle/>
          <a:p>
            <a:fld id="{BA6426F0-0629-41A4-BFE4-7D40106CD825}" type="slidenum">
              <a:rPr lang="en-GB" smtClean="0"/>
              <a:pPr/>
              <a:t>‹#›</a:t>
            </a:fld>
            <a:endParaRPr lang="en-GB"/>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E2EE01-DAF7-4798-8CF6-707B8E789F38}" type="datetime1">
              <a:rPr lang="en-GB" smtClean="0"/>
              <a:pPr/>
              <a:t>23/04/2020</a:t>
            </a:fld>
            <a:endParaRPr lang="en-GB"/>
          </a:p>
        </p:txBody>
      </p:sp>
      <p:sp>
        <p:nvSpPr>
          <p:cNvPr id="5" name="Slide Number Placeholder 4"/>
          <p:cNvSpPr>
            <a:spLocks noGrp="1"/>
          </p:cNvSpPr>
          <p:nvPr>
            <p:ph type="sldNum" sz="quarter" idx="12"/>
          </p:nvPr>
        </p:nvSpPr>
        <p:spPr/>
        <p:txBody>
          <a:bodyPr/>
          <a:lstStyle/>
          <a:p>
            <a:fld id="{BA6426F0-0629-41A4-BFE4-7D40106CD825}" type="slidenum">
              <a:rPr lang="en-GB" smtClean="0"/>
              <a:pPr/>
              <a:t>‹#›</a:t>
            </a:fld>
            <a:endParaRPr lang="en-GB"/>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5421B29-3209-47B0-8B7B-A81943D5C667}" type="datetime1">
              <a:rPr lang="en-GB" smtClean="0"/>
              <a:pPr/>
              <a:t>23/04/2020</a:t>
            </a:fld>
            <a:endParaRPr lang="en-GB"/>
          </a:p>
        </p:txBody>
      </p:sp>
      <p:sp>
        <p:nvSpPr>
          <p:cNvPr id="6" name="Slide Number Placeholder 5"/>
          <p:cNvSpPr>
            <a:spLocks noGrp="1"/>
          </p:cNvSpPr>
          <p:nvPr>
            <p:ph type="sldNum" sz="quarter" idx="12"/>
          </p:nvPr>
        </p:nvSpPr>
        <p:spPr/>
        <p:txBody>
          <a:bodyPr/>
          <a:lstStyle/>
          <a:p>
            <a:fld id="{BA6426F0-0629-41A4-BFE4-7D40106CD825}" type="slidenum">
              <a:rPr lang="en-GB" smtClean="0"/>
              <a:pPr/>
              <a:t>‹#›</a:t>
            </a:fld>
            <a:endParaRPr lang="en-GB"/>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B2D0BF-4152-4407-8A7E-9A4DF315C293}" type="datetime1">
              <a:rPr lang="en-GB" smtClean="0"/>
              <a:pPr/>
              <a:t>23/04/2020</a:t>
            </a:fld>
            <a:endParaRPr lang="en-GB"/>
          </a:p>
        </p:txBody>
      </p:sp>
      <p:sp>
        <p:nvSpPr>
          <p:cNvPr id="4" name="Slide Number Placeholder 3"/>
          <p:cNvSpPr>
            <a:spLocks noGrp="1"/>
          </p:cNvSpPr>
          <p:nvPr>
            <p:ph type="sldNum" sz="quarter" idx="11"/>
          </p:nvPr>
        </p:nvSpPr>
        <p:spPr/>
        <p:txBody>
          <a:bodyPr/>
          <a:lstStyle/>
          <a:p>
            <a:fld id="{BA6426F0-0629-41A4-BFE4-7D40106CD825}" type="slidenum">
              <a:rPr lang="en-GB" smtClean="0"/>
              <a:pPr/>
              <a:t>‹#›</a:t>
            </a:fld>
            <a:endParaRPr lang="en-GB"/>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BA041D-F15F-4E22-B73B-D310C8DBDE7A}" type="datetime1">
              <a:rPr lang="en-GB" smtClean="0"/>
              <a:pPr/>
              <a:t>23/04/2020</a:t>
            </a:fld>
            <a:endParaRPr lang="en-GB"/>
          </a:p>
        </p:txBody>
      </p:sp>
      <p:sp>
        <p:nvSpPr>
          <p:cNvPr id="4" name="Footer Placeholder 3"/>
          <p:cNvSpPr>
            <a:spLocks noGrp="1"/>
          </p:cNvSpPr>
          <p:nvPr>
            <p:ph type="ftr" sz="quarter" idx="11"/>
          </p:nvPr>
        </p:nvSpPr>
        <p:spPr>
          <a:xfrm>
            <a:off x="4165600" y="6381329"/>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0439ADEE-C445-4934-ABC4-D6AD677354D7}" type="slidenum">
              <a:rPr lang="en-GB" smtClean="0"/>
              <a:pPr/>
              <a:t>‹#›</a:t>
            </a:fld>
            <a:endParaRPr lang="en-GB"/>
          </a:p>
        </p:txBody>
      </p:sp>
      <p:sp>
        <p:nvSpPr>
          <p:cNvPr id="6" name="Title 1"/>
          <p:cNvSpPr>
            <a:spLocks noGrp="1"/>
          </p:cNvSpPr>
          <p:nvPr>
            <p:ph type="ctrTitle"/>
          </p:nvPr>
        </p:nvSpPr>
        <p:spPr>
          <a:xfrm>
            <a:off x="815413" y="548680"/>
            <a:ext cx="10363200" cy="504056"/>
          </a:xfrm>
          <a:prstGeom prst="rect">
            <a:avLst/>
          </a:prstGeom>
        </p:spPr>
        <p:txBody>
          <a:bodyPr/>
          <a:lstStyle>
            <a:lvl1pPr algn="l">
              <a:defRPr sz="2800">
                <a:solidFill>
                  <a:schemeClr val="tx1">
                    <a:lumMod val="65000"/>
                    <a:lumOff val="35000"/>
                  </a:schemeClr>
                </a:solidFill>
                <a:latin typeface="Arial" pitchFamily="34" charset="0"/>
                <a:cs typeface="Arial" pitchFamily="34" charset="0"/>
              </a:defRPr>
            </a:lvl1pPr>
          </a:lstStyle>
          <a:p>
            <a:r>
              <a:rPr lang="en-US"/>
              <a:t>Click to edit Master title style</a:t>
            </a:r>
            <a:endParaRPr lang="en-GB"/>
          </a:p>
        </p:txBody>
      </p:sp>
      <p:sp>
        <p:nvSpPr>
          <p:cNvPr id="7" name="Subtitle 2"/>
          <p:cNvSpPr>
            <a:spLocks noGrp="1"/>
          </p:cNvSpPr>
          <p:nvPr>
            <p:ph type="subTitle" idx="1"/>
          </p:nvPr>
        </p:nvSpPr>
        <p:spPr>
          <a:xfrm>
            <a:off x="815413" y="1196751"/>
            <a:ext cx="4704523" cy="4104456"/>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Subtitle 2"/>
          <p:cNvSpPr txBox="1">
            <a:spLocks/>
          </p:cNvSpPr>
          <p:nvPr userDrawn="1"/>
        </p:nvSpPr>
        <p:spPr>
          <a:xfrm>
            <a:off x="6480043" y="1196751"/>
            <a:ext cx="4704523" cy="4104456"/>
          </a:xfrm>
          <a:prstGeom prst="rect">
            <a:avLst/>
          </a:prstGeom>
        </p:spPr>
        <p:txBody>
          <a:bodyPr vert="horz" lIns="91440" tIns="45720" rIns="91440" bIns="45720" rtlCol="0">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schemeClr val="tx1">
                    <a:tint val="75000"/>
                  </a:schemeClr>
                </a:solidFill>
                <a:effectLst/>
                <a:uLnTx/>
                <a:uFillTx/>
                <a:latin typeface="Arial" pitchFamily="34" charset="0"/>
                <a:ea typeface="+mn-ea"/>
                <a:cs typeface="Arial" pitchFamily="34" charset="0"/>
              </a:rPr>
              <a:t>Click to edit Master subtitle style</a:t>
            </a:r>
            <a:endParaRPr kumimoji="0" lang="en-GB" sz="2400" b="0" i="0" u="none" strike="noStrike" kern="1200" cap="none" spc="0" normalizeH="0" baseline="0" noProof="0">
              <a:ln>
                <a:noFill/>
              </a:ln>
              <a:solidFill>
                <a:schemeClr val="tx1">
                  <a:tint val="75000"/>
                </a:schemeClr>
              </a:solidFill>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1CDDFF-41FC-4246-A630-BF8C41C4D973}" type="datetime1">
              <a:rPr lang="en-GB" smtClean="0"/>
              <a:pPr/>
              <a:t>23/04/2020</a:t>
            </a:fld>
            <a:endParaRPr lang="en-GB"/>
          </a:p>
        </p:txBody>
      </p:sp>
      <p:sp>
        <p:nvSpPr>
          <p:cNvPr id="7" name="Slide Number Placeholder 6"/>
          <p:cNvSpPr>
            <a:spLocks noGrp="1"/>
          </p:cNvSpPr>
          <p:nvPr>
            <p:ph type="sldNum" sz="quarter" idx="12"/>
          </p:nvPr>
        </p:nvSpPr>
        <p:spPr/>
        <p:txBody>
          <a:bodyPr/>
          <a:lstStyle/>
          <a:p>
            <a:fld id="{BA6426F0-0629-41A4-BFE4-7D40106CD825}" type="slidenum">
              <a:rPr lang="en-GB" smtClean="0"/>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413" y="1916832"/>
            <a:ext cx="10972800" cy="2520280"/>
          </a:xfrm>
        </p:spPr>
        <p:txBody>
          <a:bodyPr>
            <a:normAutofit/>
          </a:bodyPr>
          <a:lstStyle>
            <a:lvl1pPr>
              <a:buFontTx/>
              <a:buBlip>
                <a:blip r:embed="rId2"/>
              </a:buBlip>
              <a:defRPr sz="2000">
                <a:solidFill>
                  <a:schemeClr val="tx1">
                    <a:lumMod val="65000"/>
                    <a:lumOff val="35000"/>
                  </a:schemeClr>
                </a:solidFill>
                <a:latin typeface="+mn-lt"/>
                <a:cs typeface="Arial" pitchFamily="34" charset="0"/>
              </a:defRPr>
            </a:lvl1pPr>
            <a:lvl2pPr>
              <a:defRPr sz="2000">
                <a:solidFill>
                  <a:schemeClr val="tx1">
                    <a:lumMod val="65000"/>
                    <a:lumOff val="35000"/>
                  </a:schemeClr>
                </a:solidFill>
                <a:latin typeface="+mn-lt"/>
                <a:cs typeface="Arial" pitchFamily="34" charset="0"/>
              </a:defRPr>
            </a:lvl2pPr>
            <a:lvl3pPr>
              <a:defRPr sz="2000">
                <a:solidFill>
                  <a:schemeClr val="tx1">
                    <a:lumMod val="65000"/>
                    <a:lumOff val="35000"/>
                  </a:schemeClr>
                </a:solidFill>
                <a:latin typeface="+mn-lt"/>
                <a:cs typeface="Arial" pitchFamily="34" charset="0"/>
              </a:defRPr>
            </a:lvl3pPr>
            <a:lvl4pPr>
              <a:defRPr sz="2000">
                <a:solidFill>
                  <a:schemeClr val="tx1">
                    <a:lumMod val="65000"/>
                    <a:lumOff val="35000"/>
                  </a:schemeClr>
                </a:solidFill>
                <a:latin typeface="+mn-lt"/>
                <a:cs typeface="Arial" pitchFamily="34" charset="0"/>
              </a:defRPr>
            </a:lvl4pPr>
            <a:lvl5pPr>
              <a:defRPr sz="2000">
                <a:solidFill>
                  <a:schemeClr val="tx1">
                    <a:lumMod val="65000"/>
                    <a:lumOff val="35000"/>
                  </a:schemeClr>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z="900">
                <a:solidFill>
                  <a:schemeClr val="bg1"/>
                </a:solidFill>
                <a:latin typeface="Arial" pitchFamily="34" charset="0"/>
                <a:cs typeface="Arial" pitchFamily="34" charset="0"/>
              </a:defRPr>
            </a:lvl1pPr>
          </a:lstStyle>
          <a:p>
            <a:fld id="{8CBB50EA-E2B7-4BAD-9680-B36ACD9214E5}" type="datetime1">
              <a:rPr lang="en-GB" smtClean="0"/>
              <a:pPr/>
              <a:t>23/04/2020</a:t>
            </a:fld>
            <a:endParaRPr lang="en-GB"/>
          </a:p>
        </p:txBody>
      </p:sp>
      <p:sp>
        <p:nvSpPr>
          <p:cNvPr id="5" name="Footer Placeholder 4"/>
          <p:cNvSpPr>
            <a:spLocks noGrp="1"/>
          </p:cNvSpPr>
          <p:nvPr>
            <p:ph type="ftr" sz="quarter" idx="11"/>
          </p:nvPr>
        </p:nvSpPr>
        <p:spPr/>
        <p:txBody>
          <a:bodyPr/>
          <a:lstStyle>
            <a:lvl1pPr>
              <a:defRPr sz="900">
                <a:latin typeface="Arial" pitchFamily="34" charset="0"/>
                <a:cs typeface="Arial" pitchFamily="34" charset="0"/>
              </a:defRPr>
            </a:lvl1pPr>
          </a:lstStyle>
          <a:p>
            <a:endParaRPr lang="en-GB"/>
          </a:p>
        </p:txBody>
      </p:sp>
      <p:sp>
        <p:nvSpPr>
          <p:cNvPr id="6" name="Slide Number Placeholder 5"/>
          <p:cNvSpPr>
            <a:spLocks noGrp="1"/>
          </p:cNvSpPr>
          <p:nvPr>
            <p:ph type="sldNum" sz="quarter" idx="12"/>
          </p:nvPr>
        </p:nvSpPr>
        <p:spPr/>
        <p:txBody>
          <a:bodyPr/>
          <a:lstStyle>
            <a:lvl1pPr>
              <a:defRPr sz="900">
                <a:latin typeface="Arial" pitchFamily="34" charset="0"/>
                <a:cs typeface="Arial" pitchFamily="34" charset="0"/>
              </a:defRPr>
            </a:lvl1pPr>
          </a:lstStyle>
          <a:p>
            <a:fld id="{0439ADEE-C445-4934-ABC4-D6AD677354D7}" type="slidenum">
              <a:rPr lang="en-GB" smtClean="0"/>
              <a:pPr/>
              <a:t>‹#›</a:t>
            </a:fld>
            <a:endParaRPr lang="en-GB"/>
          </a:p>
        </p:txBody>
      </p:sp>
      <p:sp>
        <p:nvSpPr>
          <p:cNvPr id="9" name="Title 1"/>
          <p:cNvSpPr>
            <a:spLocks noGrp="1"/>
          </p:cNvSpPr>
          <p:nvPr>
            <p:ph type="ctrTitle"/>
          </p:nvPr>
        </p:nvSpPr>
        <p:spPr>
          <a:xfrm>
            <a:off x="815413" y="1268761"/>
            <a:ext cx="10363200" cy="504056"/>
          </a:xfrm>
          <a:prstGeom prst="rect">
            <a:avLst/>
          </a:prstGeom>
        </p:spPr>
        <p:txBody>
          <a:bodyPr/>
          <a:lstStyle>
            <a:lvl1pPr algn="l">
              <a:defRPr sz="2800">
                <a:solidFill>
                  <a:schemeClr val="tx1">
                    <a:lumMod val="65000"/>
                    <a:lumOff val="35000"/>
                  </a:schemeClr>
                </a:solidFill>
                <a:latin typeface="+mn-lt"/>
                <a:cs typeface="Arial" pitchFamily="34" charset="0"/>
              </a:defRPr>
            </a:lvl1pPr>
          </a:lstStyle>
          <a:p>
            <a:r>
              <a:rPr lang="en-US"/>
              <a:t>Click to edit Master title style</a:t>
            </a:r>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9A41A3-BF4D-4530-A4ED-7465334425F1}" type="datetime1">
              <a:rPr lang="en-GB" smtClean="0">
                <a:solidFill>
                  <a:prstClr val="white"/>
                </a:solidFill>
              </a:rPr>
              <a:pPr/>
              <a:t>23/04/2020</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0439ADEE-C445-4934-ABC4-D6AD677354D7}"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666422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9A41A3-BF4D-4530-A4ED-7465334425F1}" type="datetime1">
              <a:rPr lang="en-GB" smtClean="0">
                <a:solidFill>
                  <a:prstClr val="white"/>
                </a:solidFill>
              </a:rPr>
              <a:pPr/>
              <a:t>23/04/2020</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0439ADEE-C445-4934-ABC4-D6AD677354D7}"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0576479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F73C1-95F0-4BF1-8837-086F85051B87}" type="datetime1">
              <a:rPr lang="en-GB" smtClean="0">
                <a:solidFill>
                  <a:prstClr val="white"/>
                </a:solidFill>
              </a:rPr>
              <a:pPr/>
              <a:t>23/04/2020</a:t>
            </a:fld>
            <a:endParaRPr lang="en-GB">
              <a:solidFill>
                <a:prstClr val="white"/>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0439ADEE-C445-4934-ABC4-D6AD677354D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6074745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8078B4-2CFD-4922-800A-A1CA9EE9D27A}" type="datetime1">
              <a:rPr lang="en-GB" smtClean="0">
                <a:solidFill>
                  <a:prstClr val="white"/>
                </a:solidFill>
              </a:rPr>
              <a:pPr/>
              <a:t>23/04/2020</a:t>
            </a:fld>
            <a:endParaRPr lang="en-GB">
              <a:solidFill>
                <a:prstClr val="white"/>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0439ADEE-C445-4934-ABC4-D6AD677354D7}" type="slidenum">
              <a:rPr lang="en-GB" smtClean="0">
                <a:solidFill>
                  <a:prstClr val="white"/>
                </a:solidFill>
              </a:rPr>
              <a:pPr/>
              <a:t>‹#›</a:t>
            </a:fld>
            <a:endParaRPr lang="en-GB">
              <a:solidFill>
                <a:prstClr val="white"/>
              </a:solidFill>
            </a:endParaRPr>
          </a:p>
        </p:txBody>
      </p:sp>
      <p:sp>
        <p:nvSpPr>
          <p:cNvPr id="6" name="Title 1"/>
          <p:cNvSpPr>
            <a:spLocks noGrp="1"/>
          </p:cNvSpPr>
          <p:nvPr>
            <p:ph type="ctrTitle"/>
          </p:nvPr>
        </p:nvSpPr>
        <p:spPr>
          <a:xfrm>
            <a:off x="815413" y="1268761"/>
            <a:ext cx="10363200" cy="504056"/>
          </a:xfrm>
          <a:prstGeom prst="rect">
            <a:avLst/>
          </a:prstGeom>
        </p:spPr>
        <p:txBody>
          <a:bodyPr/>
          <a:lstStyle>
            <a:lvl1pPr algn="l">
              <a:defRPr sz="2800">
                <a:solidFill>
                  <a:schemeClr val="tx1">
                    <a:lumMod val="65000"/>
                    <a:lumOff val="35000"/>
                  </a:schemeClr>
                </a:solidFill>
                <a:latin typeface="Arial" pitchFamily="34" charset="0"/>
                <a:cs typeface="Arial" pitchFamily="34" charset="0"/>
              </a:defRPr>
            </a:lvl1pPr>
          </a:lstStyle>
          <a:p>
            <a:r>
              <a:rPr lang="en-US"/>
              <a:t>Click to edit Master title style</a:t>
            </a:r>
            <a:endParaRPr lang="en-GB"/>
          </a:p>
        </p:txBody>
      </p:sp>
      <p:sp>
        <p:nvSpPr>
          <p:cNvPr id="7" name="Subtitle 2"/>
          <p:cNvSpPr>
            <a:spLocks noGrp="1"/>
          </p:cNvSpPr>
          <p:nvPr>
            <p:ph type="subTitle" idx="1"/>
          </p:nvPr>
        </p:nvSpPr>
        <p:spPr>
          <a:xfrm>
            <a:off x="815413" y="1916832"/>
            <a:ext cx="4704523" cy="4104456"/>
          </a:xfrm>
        </p:spPr>
        <p:txBody>
          <a:bodyPr>
            <a:normAutofit/>
          </a:bodyPr>
          <a:lstStyle>
            <a:lvl1pPr marL="0" indent="0" algn="l">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Text Placeholder 9"/>
          <p:cNvSpPr>
            <a:spLocks noGrp="1"/>
          </p:cNvSpPr>
          <p:nvPr>
            <p:ph type="body" sz="quarter" idx="13"/>
          </p:nvPr>
        </p:nvSpPr>
        <p:spPr>
          <a:xfrm>
            <a:off x="5903384" y="1916114"/>
            <a:ext cx="5281083" cy="410527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92191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1124744"/>
            <a:ext cx="7315200" cy="354162"/>
          </a:xfrm>
          <a:prstGeom prst="rect">
            <a:avLst/>
          </a:prstGeom>
        </p:spPr>
        <p:txBody>
          <a:bodyPr anchor="b"/>
          <a:lstStyle>
            <a:lvl1pPr algn="l">
              <a:defRPr sz="16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2060849"/>
            <a:ext cx="7315200" cy="4032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1478906"/>
            <a:ext cx="7315200" cy="3659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B662D3-097C-41E7-A455-5E601C20A0F8}" type="datetime1">
              <a:rPr lang="en-GB" smtClean="0">
                <a:solidFill>
                  <a:prstClr val="white"/>
                </a:solidFill>
              </a:rPr>
              <a:pPr/>
              <a:t>23/04/2020</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0439ADEE-C445-4934-ABC4-D6AD677354D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86994772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E2EE01-DAF7-4798-8CF6-707B8E789F38}" type="datetime1">
              <a:rPr lang="en-GB" smtClean="0">
                <a:solidFill>
                  <a:prstClr val="white"/>
                </a:solidFill>
              </a:rPr>
              <a:pPr/>
              <a:t>23/04/2020</a:t>
            </a:fld>
            <a:endParaRPr lang="en-GB">
              <a:solidFill>
                <a:prstClr val="white"/>
              </a:solidFill>
            </a:endParaRPr>
          </a:p>
        </p:txBody>
      </p:sp>
      <p:sp>
        <p:nvSpPr>
          <p:cNvPr id="5" name="Slide Number Placeholder 4"/>
          <p:cNvSpPr>
            <a:spLocks noGrp="1"/>
          </p:cNvSpPr>
          <p:nvPr>
            <p:ph type="sldNum" sz="quarter" idx="12"/>
          </p:nvPr>
        </p:nvSpPr>
        <p:spPr/>
        <p:txBody>
          <a:bodyPr/>
          <a:lstStyle/>
          <a:p>
            <a:fld id="{BA6426F0-0629-41A4-BFE4-7D40106CD82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27899375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307F9C-BB63-482D-8F89-4B0B3D8B9F39}" type="datetimeFigureOut">
              <a:rPr lang="en-GB" smtClean="0">
                <a:solidFill>
                  <a:prstClr val="black">
                    <a:tint val="75000"/>
                  </a:prstClr>
                </a:solidFill>
              </a:rPr>
              <a:pPr/>
              <a:t>23/04/2020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1809EA3-9ADD-4D4E-8B3D-A1E5D337BB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390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07F9C-BB63-482D-8F89-4B0B3D8B9F39}" type="datetimeFigureOut">
              <a:rPr lang="en-GB" smtClean="0">
                <a:solidFill>
                  <a:prstClr val="black">
                    <a:tint val="75000"/>
                  </a:prstClr>
                </a:solidFill>
              </a:rPr>
              <a:pPr/>
              <a:t>23/04/2020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1809EA3-9ADD-4D4E-8B3D-A1E5D337BB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2925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307F9C-BB63-482D-8F89-4B0B3D8B9F39}" type="datetimeFigureOut">
              <a:rPr lang="en-GB" smtClean="0">
                <a:solidFill>
                  <a:prstClr val="black">
                    <a:tint val="75000"/>
                  </a:prstClr>
                </a:solidFill>
              </a:rPr>
              <a:pPr/>
              <a:t>23/04/2020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1809EA3-9ADD-4D4E-8B3D-A1E5D337BB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0282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307F9C-BB63-482D-8F89-4B0B3D8B9F39}" type="datetimeFigureOut">
              <a:rPr lang="en-GB" smtClean="0">
                <a:solidFill>
                  <a:prstClr val="black">
                    <a:tint val="75000"/>
                  </a:prstClr>
                </a:solidFill>
              </a:rPr>
              <a:pPr/>
              <a:t>23/04/2020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1809EA3-9ADD-4D4E-8B3D-A1E5D337BB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819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F73C1-95F0-4BF1-8837-086F85051B87}" type="datetime1">
              <a:rPr lang="en-GB" smtClean="0"/>
              <a:pPr/>
              <a:t>23/04/2020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9ADEE-C445-4934-ABC4-D6AD677354D7}" type="slidenum">
              <a:rPr lang="en-GB" smtClean="0"/>
              <a:pPr/>
              <a:t>‹#›</a:t>
            </a:fld>
            <a:endParaRPr lang="en-GB"/>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307F9C-BB63-482D-8F89-4B0B3D8B9F39}" type="datetimeFigureOut">
              <a:rPr lang="en-GB" smtClean="0">
                <a:solidFill>
                  <a:prstClr val="black">
                    <a:tint val="75000"/>
                  </a:prstClr>
                </a:solidFill>
              </a:rPr>
              <a:pPr/>
              <a:t>23/04/2020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1809EA3-9ADD-4D4E-8B3D-A1E5D337BB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6033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307F9C-BB63-482D-8F89-4B0B3D8B9F39}" type="datetimeFigureOut">
              <a:rPr lang="en-GB" smtClean="0">
                <a:solidFill>
                  <a:prstClr val="black">
                    <a:tint val="75000"/>
                  </a:prstClr>
                </a:solidFill>
              </a:rPr>
              <a:pPr/>
              <a:t>23/04/2020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1809EA3-9ADD-4D4E-8B3D-A1E5D337BB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9177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07F9C-BB63-482D-8F89-4B0B3D8B9F39}" type="datetimeFigureOut">
              <a:rPr lang="en-GB" smtClean="0">
                <a:solidFill>
                  <a:prstClr val="black">
                    <a:tint val="75000"/>
                  </a:prstClr>
                </a:solidFill>
              </a:rPr>
              <a:pPr/>
              <a:t>23/04/2020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1809EA3-9ADD-4D4E-8B3D-A1E5D337BB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8259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307F9C-BB63-482D-8F89-4B0B3D8B9F39}" type="datetimeFigureOut">
              <a:rPr lang="en-GB" smtClean="0">
                <a:solidFill>
                  <a:prstClr val="black">
                    <a:tint val="75000"/>
                  </a:prstClr>
                </a:solidFill>
              </a:rPr>
              <a:pPr/>
              <a:t>23/04/2020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1809EA3-9ADD-4D4E-8B3D-A1E5D337BB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8644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307F9C-BB63-482D-8F89-4B0B3D8B9F39}" type="datetimeFigureOut">
              <a:rPr lang="en-GB" smtClean="0">
                <a:solidFill>
                  <a:prstClr val="black">
                    <a:tint val="75000"/>
                  </a:prstClr>
                </a:solidFill>
              </a:rPr>
              <a:pPr/>
              <a:t>23/04/2020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1809EA3-9ADD-4D4E-8B3D-A1E5D337BB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4482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07F9C-BB63-482D-8F89-4B0B3D8B9F39}" type="datetimeFigureOut">
              <a:rPr lang="en-GB" smtClean="0">
                <a:solidFill>
                  <a:prstClr val="black">
                    <a:tint val="75000"/>
                  </a:prstClr>
                </a:solidFill>
              </a:rPr>
              <a:pPr/>
              <a:t>23/04/2020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1809EA3-9ADD-4D4E-8B3D-A1E5D337BB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9438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07F9C-BB63-482D-8F89-4B0B3D8B9F39}" type="datetimeFigureOut">
              <a:rPr lang="en-GB" smtClean="0">
                <a:solidFill>
                  <a:prstClr val="black">
                    <a:tint val="75000"/>
                  </a:prstClr>
                </a:solidFill>
              </a:rPr>
              <a:pPr/>
              <a:t>23/04/2020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1809EA3-9ADD-4D4E-8B3D-A1E5D337BBB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732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8078B4-2CFD-4922-800A-A1CA9EE9D27A}" type="datetime1">
              <a:rPr lang="en-GB" smtClean="0"/>
              <a:pPr/>
              <a:t>23/04/2020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9ADEE-C445-4934-ABC4-D6AD677354D7}" type="slidenum">
              <a:rPr lang="en-GB" smtClean="0"/>
              <a:pPr/>
              <a:t>‹#›</a:t>
            </a:fld>
            <a:endParaRPr lang="en-GB"/>
          </a:p>
        </p:txBody>
      </p:sp>
      <p:sp>
        <p:nvSpPr>
          <p:cNvPr id="6" name="Title 1"/>
          <p:cNvSpPr>
            <a:spLocks noGrp="1"/>
          </p:cNvSpPr>
          <p:nvPr>
            <p:ph type="ctrTitle"/>
          </p:nvPr>
        </p:nvSpPr>
        <p:spPr>
          <a:xfrm>
            <a:off x="815413" y="1268761"/>
            <a:ext cx="10363200" cy="504056"/>
          </a:xfrm>
          <a:prstGeom prst="rect">
            <a:avLst/>
          </a:prstGeom>
        </p:spPr>
        <p:txBody>
          <a:bodyPr/>
          <a:lstStyle>
            <a:lvl1pPr algn="l">
              <a:defRPr sz="2800">
                <a:solidFill>
                  <a:schemeClr val="tx1">
                    <a:lumMod val="65000"/>
                    <a:lumOff val="35000"/>
                  </a:schemeClr>
                </a:solidFill>
                <a:latin typeface="+mn-lt"/>
                <a:cs typeface="Arial" pitchFamily="34" charset="0"/>
              </a:defRPr>
            </a:lvl1pPr>
          </a:lstStyle>
          <a:p>
            <a:r>
              <a:rPr lang="en-US"/>
              <a:t>Click to edit Master title style</a:t>
            </a:r>
            <a:endParaRPr lang="en-GB"/>
          </a:p>
        </p:txBody>
      </p:sp>
      <p:sp>
        <p:nvSpPr>
          <p:cNvPr id="7" name="Subtitle 2"/>
          <p:cNvSpPr>
            <a:spLocks noGrp="1"/>
          </p:cNvSpPr>
          <p:nvPr>
            <p:ph type="subTitle" idx="1"/>
          </p:nvPr>
        </p:nvSpPr>
        <p:spPr>
          <a:xfrm>
            <a:off x="815413" y="1916832"/>
            <a:ext cx="4704523" cy="4104456"/>
          </a:xfrm>
        </p:spPr>
        <p:txBody>
          <a:bodyPr>
            <a:normAutofit/>
          </a:bodyPr>
          <a:lstStyle>
            <a:lvl1pPr marL="0" indent="0" algn="l">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Text Placeholder 9"/>
          <p:cNvSpPr>
            <a:spLocks noGrp="1"/>
          </p:cNvSpPr>
          <p:nvPr>
            <p:ph type="body" sz="quarter" idx="13"/>
          </p:nvPr>
        </p:nvSpPr>
        <p:spPr>
          <a:xfrm>
            <a:off x="5903384" y="1916114"/>
            <a:ext cx="5281083" cy="410527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1124744"/>
            <a:ext cx="7315200" cy="354162"/>
          </a:xfrm>
          <a:prstGeom prst="rect">
            <a:avLst/>
          </a:prstGeom>
        </p:spPr>
        <p:txBody>
          <a:bodyPr anchor="b"/>
          <a:lstStyle>
            <a:lvl1pPr algn="l">
              <a:defRPr sz="16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2060849"/>
            <a:ext cx="7315200" cy="4032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1478906"/>
            <a:ext cx="7315200" cy="3659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B662D3-097C-41E7-A455-5E601C20A0F8}" type="datetime1">
              <a:rPr lang="en-GB" smtClean="0"/>
              <a:pPr/>
              <a:t>23/04/2020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9ADEE-C445-4934-ABC4-D6AD677354D7}" type="slidenum">
              <a:rPr lang="en-GB" smtClean="0"/>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3392" y="1484784"/>
            <a:ext cx="8534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6FE577-592B-4576-BCC9-6BBF1B503909}" type="datetime1">
              <a:rPr lang="en-GB" smtClean="0"/>
              <a:pPr/>
              <a:t>23/04/2020</a:t>
            </a:fld>
            <a:endParaRPr lang="en-GB"/>
          </a:p>
        </p:txBody>
      </p:sp>
      <p:sp>
        <p:nvSpPr>
          <p:cNvPr id="6" name="Slide Number Placeholder 5"/>
          <p:cNvSpPr>
            <a:spLocks noGrp="1"/>
          </p:cNvSpPr>
          <p:nvPr>
            <p:ph type="sldNum" sz="quarter" idx="12"/>
          </p:nvPr>
        </p:nvSpPr>
        <p:spPr/>
        <p:txBody>
          <a:bodyPr/>
          <a:lstStyle/>
          <a:p>
            <a:fld id="{BA6426F0-0629-41A4-BFE4-7D40106CD825}" type="slidenum">
              <a:rPr lang="en-GB" smtClean="0"/>
              <a:pPr/>
              <a:t>‹#›</a:t>
            </a:fld>
            <a:endParaRPr lang="en-GB"/>
          </a:p>
        </p:txBody>
      </p:sp>
      <p:sp>
        <p:nvSpPr>
          <p:cNvPr id="7"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7053698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5413" y="1268761"/>
            <a:ext cx="10363200" cy="504056"/>
          </a:xfrm>
          <a:prstGeom prst="rect">
            <a:avLst/>
          </a:prstGeom>
        </p:spPr>
        <p:txBody>
          <a:bodyPr/>
          <a:lstStyle>
            <a:lvl1pPr algn="l">
              <a:defRPr sz="2800">
                <a:solidFill>
                  <a:schemeClr val="tx1">
                    <a:lumMod val="65000"/>
                    <a:lumOff val="35000"/>
                  </a:schemeClr>
                </a:solidFill>
                <a:latin typeface="Arial" pitchFamily="34" charset="0"/>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a:xfrm>
            <a:off x="815413" y="1916832"/>
            <a:ext cx="85344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85FD36-0F4F-4F32-B619-26717DE7AC10}" type="datetime1">
              <a:rPr lang="en-GB" smtClean="0"/>
              <a:pPr/>
              <a:t>23/04/2020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9ADEE-C445-4934-ABC4-D6AD677354D7}" type="slidenum">
              <a:rPr lang="en-GB" smtClean="0"/>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6453336"/>
            <a:ext cx="12192000" cy="216024"/>
          </a:xfrm>
          <a:prstGeom prst="rect">
            <a:avLst/>
          </a:prstGeom>
          <a:solidFill>
            <a:srgbClr val="037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815413" y="1916832"/>
            <a:ext cx="10972800" cy="2520280"/>
          </a:xfrm>
        </p:spPr>
        <p:txBody>
          <a:bodyPr>
            <a:normAutofit/>
          </a:bodyPr>
          <a:lstStyle>
            <a:lvl1pPr>
              <a:defRPr sz="2000">
                <a:solidFill>
                  <a:schemeClr val="tx1">
                    <a:lumMod val="65000"/>
                    <a:lumOff val="35000"/>
                  </a:schemeClr>
                </a:solidFill>
                <a:latin typeface="Arial" pitchFamily="34" charset="0"/>
                <a:cs typeface="Arial" pitchFamily="34" charset="0"/>
              </a:defRPr>
            </a:lvl1pPr>
            <a:lvl2pPr>
              <a:defRPr sz="2000">
                <a:solidFill>
                  <a:schemeClr val="tx1">
                    <a:lumMod val="65000"/>
                    <a:lumOff val="35000"/>
                  </a:schemeClr>
                </a:solidFill>
                <a:latin typeface="Arial" pitchFamily="34" charset="0"/>
                <a:cs typeface="Arial" pitchFamily="34" charset="0"/>
              </a:defRPr>
            </a:lvl2pPr>
            <a:lvl3pPr>
              <a:defRPr sz="2000">
                <a:solidFill>
                  <a:schemeClr val="tx1">
                    <a:lumMod val="65000"/>
                    <a:lumOff val="35000"/>
                  </a:schemeClr>
                </a:solidFill>
                <a:latin typeface="Arial" pitchFamily="34" charset="0"/>
                <a:cs typeface="Arial" pitchFamily="34" charset="0"/>
              </a:defRPr>
            </a:lvl3pPr>
            <a:lvl4pPr>
              <a:defRPr sz="2000">
                <a:solidFill>
                  <a:schemeClr val="tx1">
                    <a:lumMod val="65000"/>
                    <a:lumOff val="35000"/>
                  </a:schemeClr>
                </a:solidFill>
                <a:latin typeface="Arial" pitchFamily="34" charset="0"/>
                <a:cs typeface="Arial" pitchFamily="34" charset="0"/>
              </a:defRPr>
            </a:lvl4pPr>
            <a:lvl5pPr>
              <a:defRPr sz="2000">
                <a:solidFill>
                  <a:schemeClr val="tx1">
                    <a:lumMod val="65000"/>
                    <a:lumOff val="35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z="1100">
                <a:solidFill>
                  <a:schemeClr val="bg1"/>
                </a:solidFill>
                <a:latin typeface="Arial" pitchFamily="34" charset="0"/>
                <a:cs typeface="Arial" pitchFamily="34" charset="0"/>
              </a:defRPr>
            </a:lvl1pPr>
          </a:lstStyle>
          <a:p>
            <a:fld id="{69077C01-EF26-41F5-A346-417A88D54028}" type="datetime1">
              <a:rPr lang="en-GB" smtClean="0"/>
              <a:pPr/>
              <a:t>23/04/2020</a:t>
            </a:fld>
            <a:endParaRPr lang="en-GB"/>
          </a:p>
        </p:txBody>
      </p:sp>
      <p:sp>
        <p:nvSpPr>
          <p:cNvPr id="5" name="Footer Placeholder 4"/>
          <p:cNvSpPr>
            <a:spLocks noGrp="1"/>
          </p:cNvSpPr>
          <p:nvPr>
            <p:ph type="ftr" sz="quarter" idx="11"/>
          </p:nvPr>
        </p:nvSpPr>
        <p:spPr/>
        <p:txBody>
          <a:bodyPr/>
          <a:lstStyle>
            <a:lvl1pPr>
              <a:defRPr sz="1100">
                <a:latin typeface="Arial" pitchFamily="34" charset="0"/>
                <a:cs typeface="Arial" pitchFamily="34" charset="0"/>
              </a:defRPr>
            </a:lvl1pPr>
          </a:lstStyle>
          <a:p>
            <a:endParaRPr lang="en-GB"/>
          </a:p>
        </p:txBody>
      </p:sp>
      <p:sp>
        <p:nvSpPr>
          <p:cNvPr id="6" name="Slide Number Placeholder 5"/>
          <p:cNvSpPr>
            <a:spLocks noGrp="1"/>
          </p:cNvSpPr>
          <p:nvPr>
            <p:ph type="sldNum" sz="quarter" idx="12"/>
          </p:nvPr>
        </p:nvSpPr>
        <p:spPr/>
        <p:txBody>
          <a:bodyPr/>
          <a:lstStyle>
            <a:lvl1pPr>
              <a:defRPr sz="1100">
                <a:latin typeface="Arial" pitchFamily="34" charset="0"/>
                <a:cs typeface="Arial" pitchFamily="34" charset="0"/>
              </a:defRPr>
            </a:lvl1pPr>
          </a:lstStyle>
          <a:p>
            <a:fld id="{0439ADEE-C445-4934-ABC4-D6AD677354D7}" type="slidenum">
              <a:rPr lang="en-GB" smtClean="0"/>
              <a:pPr/>
              <a:t>‹#›</a:t>
            </a:fld>
            <a:endParaRPr lang="en-GB"/>
          </a:p>
        </p:txBody>
      </p:sp>
      <p:sp>
        <p:nvSpPr>
          <p:cNvPr id="9" name="Title 1"/>
          <p:cNvSpPr>
            <a:spLocks noGrp="1"/>
          </p:cNvSpPr>
          <p:nvPr>
            <p:ph type="ctrTitle"/>
          </p:nvPr>
        </p:nvSpPr>
        <p:spPr>
          <a:xfrm>
            <a:off x="815413" y="1268761"/>
            <a:ext cx="10363200" cy="504056"/>
          </a:xfrm>
          <a:prstGeom prst="rect">
            <a:avLst/>
          </a:prstGeom>
        </p:spPr>
        <p:txBody>
          <a:bodyPr/>
          <a:lstStyle>
            <a:lvl1pPr algn="l">
              <a:defRPr sz="2800">
                <a:solidFill>
                  <a:schemeClr val="tx1">
                    <a:lumMod val="65000"/>
                    <a:lumOff val="35000"/>
                  </a:schemeClr>
                </a:solidFill>
                <a:latin typeface="Arial" pitchFamily="34" charset="0"/>
                <a:cs typeface="Arial" pitchFamily="34" charset="0"/>
              </a:defRPr>
            </a:lvl1pPr>
          </a:lstStyle>
          <a:p>
            <a:r>
              <a:rPr lang="en-US"/>
              <a:t>Click to edit Master title style</a:t>
            </a:r>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CB1DB-FF0F-4D01-BABE-08DFB294D0A9}" type="datetime1">
              <a:rPr lang="en-GB" smtClean="0"/>
              <a:pPr/>
              <a:t>23/04/2020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9ADEE-C445-4934-ABC4-D6AD677354D7}" type="slidenum">
              <a:rPr lang="en-GB" smtClean="0"/>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3336"/>
            <a:ext cx="12192000" cy="216024"/>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609600" y="119675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81329"/>
            <a:ext cx="2844800" cy="365125"/>
          </a:xfrm>
          <a:prstGeom prst="rect">
            <a:avLst/>
          </a:prstGeom>
        </p:spPr>
        <p:txBody>
          <a:bodyPr vert="horz" lIns="91440" tIns="45720" rIns="91440" bIns="45720" rtlCol="0" anchor="ctr"/>
          <a:lstStyle>
            <a:lvl1pPr algn="l">
              <a:defRPr sz="900">
                <a:solidFill>
                  <a:schemeClr val="bg1"/>
                </a:solidFill>
                <a:latin typeface="Arial" pitchFamily="34" charset="0"/>
                <a:cs typeface="Arial" pitchFamily="34" charset="0"/>
              </a:defRPr>
            </a:lvl1pPr>
          </a:lstStyle>
          <a:p>
            <a:fld id="{B2AB35E6-404A-4347-85CB-281721F88BF1}" type="datetime1">
              <a:rPr lang="en-GB" smtClean="0"/>
              <a:pPr/>
              <a:t>23/04/2020</a:t>
            </a:fld>
            <a:endParaRPr lang="en-GB"/>
          </a:p>
        </p:txBody>
      </p:sp>
      <p:sp>
        <p:nvSpPr>
          <p:cNvPr id="5" name="Footer Placeholder 4"/>
          <p:cNvSpPr>
            <a:spLocks noGrp="1"/>
          </p:cNvSpPr>
          <p:nvPr>
            <p:ph type="ftr" sz="quarter" idx="3"/>
          </p:nvPr>
        </p:nvSpPr>
        <p:spPr>
          <a:xfrm>
            <a:off x="4165600" y="6381329"/>
            <a:ext cx="3860800" cy="365125"/>
          </a:xfrm>
          <a:prstGeom prst="rect">
            <a:avLst/>
          </a:prstGeom>
        </p:spPr>
        <p:txBody>
          <a:bodyPr vert="horz" lIns="91440" tIns="45720" rIns="91440" bIns="45720" rtlCol="0" anchor="ctr"/>
          <a:lstStyle>
            <a:lvl1pPr algn="ctr">
              <a:defRPr sz="900">
                <a:solidFill>
                  <a:schemeClr val="bg1"/>
                </a:solidFill>
                <a:latin typeface="Arial" pitchFamily="34" charset="0"/>
                <a:cs typeface="Arial" pitchFamily="34" charset="0"/>
              </a:defRPr>
            </a:lvl1pPr>
          </a:lstStyle>
          <a:p>
            <a:endParaRPr lang="en-GB"/>
          </a:p>
        </p:txBody>
      </p:sp>
      <p:sp>
        <p:nvSpPr>
          <p:cNvPr id="6" name="Slide Number Placeholder 5"/>
          <p:cNvSpPr>
            <a:spLocks noGrp="1"/>
          </p:cNvSpPr>
          <p:nvPr>
            <p:ph type="sldNum" sz="quarter" idx="4"/>
          </p:nvPr>
        </p:nvSpPr>
        <p:spPr>
          <a:xfrm>
            <a:off x="8737600" y="6381329"/>
            <a:ext cx="2844800" cy="365125"/>
          </a:xfrm>
          <a:prstGeom prst="rect">
            <a:avLst/>
          </a:prstGeom>
        </p:spPr>
        <p:txBody>
          <a:bodyPr vert="horz" lIns="91440" tIns="45720" rIns="91440" bIns="45720" rtlCol="0" anchor="ctr"/>
          <a:lstStyle>
            <a:lvl1pPr algn="r">
              <a:defRPr sz="900">
                <a:solidFill>
                  <a:schemeClr val="bg1"/>
                </a:solidFill>
                <a:latin typeface="Arial" pitchFamily="34" charset="0"/>
                <a:cs typeface="Arial" pitchFamily="34" charset="0"/>
              </a:defRPr>
            </a:lvl1pPr>
          </a:lstStyle>
          <a:p>
            <a:fld id="{0439ADEE-C445-4934-ABC4-D6AD677354D7}" type="slidenum">
              <a:rPr lang="en-GB" smtClean="0"/>
              <a:pPr/>
              <a:t>‹#›</a:t>
            </a:fld>
            <a:endParaRPr lang="en-GB"/>
          </a:p>
        </p:txBody>
      </p:sp>
      <p:sp>
        <p:nvSpPr>
          <p:cNvPr id="2" name="Rectangle 1"/>
          <p:cNvSpPr/>
          <p:nvPr userDrawn="1"/>
        </p:nvSpPr>
        <p:spPr>
          <a:xfrm>
            <a:off x="0" y="0"/>
            <a:ext cx="12192000" cy="89611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8" r:id="rId4"/>
    <p:sldLayoutId id="2147483677" r:id="rId5"/>
    <p:sldLayoutId id="2147483691" r:id="rId6"/>
  </p:sldLayoutIdLst>
  <p:transition>
    <p:fade/>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3336"/>
            <a:ext cx="12192000" cy="216024"/>
          </a:xfrm>
          <a:prstGeom prst="rect">
            <a:avLst/>
          </a:prstGeom>
          <a:solidFill>
            <a:srgbClr val="037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81329"/>
            <a:ext cx="2844800" cy="365125"/>
          </a:xfrm>
          <a:prstGeom prst="rect">
            <a:avLst/>
          </a:prstGeom>
        </p:spPr>
        <p:txBody>
          <a:bodyPr vert="horz" lIns="91440" tIns="45720" rIns="91440" bIns="45720" rtlCol="0" anchor="ctr"/>
          <a:lstStyle>
            <a:lvl1pPr algn="l">
              <a:defRPr sz="900">
                <a:solidFill>
                  <a:schemeClr val="bg1"/>
                </a:solidFill>
                <a:latin typeface="Arial" pitchFamily="34" charset="0"/>
                <a:cs typeface="Arial" pitchFamily="34" charset="0"/>
              </a:defRPr>
            </a:lvl1pPr>
          </a:lstStyle>
          <a:p>
            <a:fld id="{81F9C669-4376-41F8-9879-124839CC0E13}" type="datetime1">
              <a:rPr lang="en-GB" smtClean="0"/>
              <a:pPr/>
              <a:t>23/04/2020</a:t>
            </a:fld>
            <a:endParaRPr lang="en-GB"/>
          </a:p>
        </p:txBody>
      </p:sp>
      <p:sp>
        <p:nvSpPr>
          <p:cNvPr id="5" name="Footer Placeholder 4"/>
          <p:cNvSpPr>
            <a:spLocks noGrp="1"/>
          </p:cNvSpPr>
          <p:nvPr>
            <p:ph type="ftr" sz="quarter" idx="3"/>
          </p:nvPr>
        </p:nvSpPr>
        <p:spPr>
          <a:xfrm>
            <a:off x="4165600" y="6381329"/>
            <a:ext cx="3860800" cy="365125"/>
          </a:xfrm>
          <a:prstGeom prst="rect">
            <a:avLst/>
          </a:prstGeom>
        </p:spPr>
        <p:txBody>
          <a:bodyPr vert="horz" lIns="91440" tIns="45720" rIns="91440" bIns="45720" rtlCol="0" anchor="ctr"/>
          <a:lstStyle>
            <a:lvl1pPr algn="ctr">
              <a:defRPr sz="900">
                <a:solidFill>
                  <a:schemeClr val="bg1"/>
                </a:solidFill>
                <a:latin typeface="Arial" pitchFamily="34" charset="0"/>
                <a:cs typeface="Arial" pitchFamily="34" charset="0"/>
              </a:defRPr>
            </a:lvl1pPr>
          </a:lstStyle>
          <a:p>
            <a:endParaRPr lang="en-GB"/>
          </a:p>
        </p:txBody>
      </p:sp>
      <p:sp>
        <p:nvSpPr>
          <p:cNvPr id="6" name="Slide Number Placeholder 5"/>
          <p:cNvSpPr>
            <a:spLocks noGrp="1"/>
          </p:cNvSpPr>
          <p:nvPr>
            <p:ph type="sldNum" sz="quarter" idx="4"/>
          </p:nvPr>
        </p:nvSpPr>
        <p:spPr>
          <a:xfrm>
            <a:off x="8737600" y="6381329"/>
            <a:ext cx="2844800" cy="365125"/>
          </a:xfrm>
          <a:prstGeom prst="rect">
            <a:avLst/>
          </a:prstGeom>
        </p:spPr>
        <p:txBody>
          <a:bodyPr vert="horz" lIns="91440" tIns="45720" rIns="91440" bIns="45720" rtlCol="0" anchor="ctr"/>
          <a:lstStyle>
            <a:lvl1pPr algn="r">
              <a:defRPr sz="900">
                <a:solidFill>
                  <a:schemeClr val="bg1"/>
                </a:solidFill>
                <a:latin typeface="Arial" pitchFamily="34" charset="0"/>
                <a:cs typeface="Arial" pitchFamily="34" charset="0"/>
              </a:defRPr>
            </a:lvl1pPr>
          </a:lstStyle>
          <a:p>
            <a:fld id="{0439ADEE-C445-4934-ABC4-D6AD677354D7}" type="slidenum">
              <a:rPr lang="en-GB" smtClean="0"/>
              <a:pPr/>
              <a:t>‹#›</a:t>
            </a:fld>
            <a:endParaRPr lang="en-GB"/>
          </a:p>
        </p:txBody>
      </p:sp>
      <p:pic>
        <p:nvPicPr>
          <p:cNvPr id="9" name="Picture 2" descr="T:\IHA\Communications\Branding\logowithlock.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5360" y="260648"/>
            <a:ext cx="2844325" cy="634572"/>
          </a:xfrm>
          <a:prstGeom prst="rect">
            <a:avLst/>
          </a:prstGeom>
          <a:noFill/>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9" r:id="rId4"/>
    <p:sldLayoutId id="2147483680" r:id="rId5"/>
    <p:sldLayoutId id="2147483672" r:id="rId6"/>
  </p:sldLayoutIdLst>
  <p:transition>
    <p:fade/>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807968" y="6405392"/>
            <a:ext cx="2844800" cy="365125"/>
          </a:xfrm>
          <a:prstGeom prst="rect">
            <a:avLst/>
          </a:prstGeom>
        </p:spPr>
        <p:txBody>
          <a:bodyPr vert="horz" lIns="91440" tIns="45720" rIns="91440" bIns="45720" rtlCol="0" anchor="ctr"/>
          <a:lstStyle>
            <a:lvl1pPr algn="l">
              <a:defRPr sz="900">
                <a:solidFill>
                  <a:schemeClr val="tx1">
                    <a:lumMod val="65000"/>
                    <a:lumOff val="35000"/>
                  </a:schemeClr>
                </a:solidFill>
                <a:latin typeface="Arial" pitchFamily="34" charset="0"/>
                <a:cs typeface="Arial" pitchFamily="34" charset="0"/>
              </a:defRPr>
            </a:lvl1pPr>
          </a:lstStyle>
          <a:p>
            <a:fld id="{EE5864B1-22FD-40C0-AEF6-A5859A092110}" type="datetime1">
              <a:rPr lang="en-GB" smtClean="0"/>
              <a:pPr/>
              <a:t>23/04/2020</a:t>
            </a:fld>
            <a:endParaRPr lang="en-GB"/>
          </a:p>
        </p:txBody>
      </p:sp>
      <p:sp>
        <p:nvSpPr>
          <p:cNvPr id="6" name="Slide Number Placeholder 5"/>
          <p:cNvSpPr>
            <a:spLocks noGrp="1"/>
          </p:cNvSpPr>
          <p:nvPr>
            <p:ph type="sldNum" sz="quarter" idx="4"/>
          </p:nvPr>
        </p:nvSpPr>
        <p:spPr>
          <a:xfrm>
            <a:off x="8737600" y="6405392"/>
            <a:ext cx="28448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itchFamily="34" charset="0"/>
                <a:cs typeface="Arial" pitchFamily="34" charset="0"/>
              </a:defRPr>
            </a:lvl1pPr>
          </a:lstStyle>
          <a:p>
            <a:fld id="{BA6426F0-0629-41A4-BFE4-7D40106CD825}" type="slidenum">
              <a:rPr lang="en-GB" smtClean="0"/>
              <a:pPr/>
              <a:t>‹#›</a:t>
            </a:fld>
            <a:endParaRPr lang="en-GB"/>
          </a:p>
        </p:txBody>
      </p:sp>
      <p:pic>
        <p:nvPicPr>
          <p:cNvPr id="7" name="Picture 2" descr="T:\IHA\Communications\Branding\email_icons\part_logo.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0" y="5203662"/>
            <a:ext cx="2027853" cy="1654338"/>
          </a:xfrm>
          <a:prstGeom prst="rect">
            <a:avLst/>
          </a:prstGeom>
          <a:noFill/>
        </p:spPr>
      </p:pic>
      <p:sp>
        <p:nvSpPr>
          <p:cNvPr id="8" name="TextBox 7"/>
          <p:cNvSpPr txBox="1"/>
          <p:nvPr/>
        </p:nvSpPr>
        <p:spPr>
          <a:xfrm>
            <a:off x="2159563" y="6453337"/>
            <a:ext cx="5088565" cy="276999"/>
          </a:xfrm>
          <a:prstGeom prst="rect">
            <a:avLst/>
          </a:prstGeom>
          <a:noFill/>
        </p:spPr>
        <p:txBody>
          <a:bodyPr wrap="square" rtlCol="0">
            <a:spAutoFit/>
          </a:bodyPr>
          <a:lstStyle/>
          <a:p>
            <a:r>
              <a:rPr lang="en-GB" sz="1200">
                <a:solidFill>
                  <a:schemeClr val="tx1">
                    <a:lumMod val="65000"/>
                    <a:lumOff val="35000"/>
                  </a:schemeClr>
                </a:solidFill>
                <a:latin typeface="Arial" pitchFamily="34" charset="0"/>
                <a:cs typeface="Arial" pitchFamily="34" charset="0"/>
              </a:rPr>
              <a:t>International Hydropower Association</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4" r:id="rId3"/>
    <p:sldLayoutId id="2147483661" r:id="rId4"/>
    <p:sldLayoutId id="2147483681" r:id="rId5"/>
    <p:sldLayoutId id="2147483682" r:id="rId6"/>
    <p:sldLayoutId id="2147483667" r:id="rId7"/>
  </p:sldLayoutIdLst>
  <p:transition>
    <p:fade/>
  </p:transition>
  <p:hf hdr="0" ftr="0"/>
  <p:txStyles>
    <p:titleStyle>
      <a:lvl1pPr algn="l" defTabSz="914400" rtl="0" eaLnBrk="1" latinLnBrk="0" hangingPunct="1">
        <a:spcBef>
          <a:spcPct val="0"/>
        </a:spcBef>
        <a:buNone/>
        <a:defRPr sz="2800" kern="1200">
          <a:solidFill>
            <a:schemeClr val="tx1">
              <a:lumMod val="65000"/>
              <a:lumOff val="3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92267"/>
            <a:ext cx="12192000" cy="216024"/>
          </a:xfrm>
          <a:prstGeom prst="rect">
            <a:avLst/>
          </a:prstGeom>
          <a:solidFill>
            <a:srgbClr val="037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pic>
        <p:nvPicPr>
          <p:cNvPr id="8" name="Picture 2" descr="T:\IHA\Communications\Branding\Branding_Templates\PPtx_heading_1.png"/>
          <p:cNvPicPr>
            <a:picLocks noChangeAspect="1" noChangeArrowheads="1"/>
          </p:cNvPicPr>
          <p:nvPr userDrawn="1"/>
        </p:nvPicPr>
        <p:blipFill>
          <a:blip r:embed="rId8" cstate="print"/>
          <a:srcRect/>
          <a:stretch>
            <a:fillRect/>
          </a:stretch>
        </p:blipFill>
        <p:spPr bwMode="auto">
          <a:xfrm>
            <a:off x="0" y="0"/>
            <a:ext cx="12192000" cy="896112"/>
          </a:xfrm>
          <a:prstGeom prst="rect">
            <a:avLst/>
          </a:prstGeom>
          <a:noFill/>
        </p:spPr>
      </p:pic>
      <p:sp>
        <p:nvSpPr>
          <p:cNvPr id="3" name="Text Placeholder 2"/>
          <p:cNvSpPr>
            <a:spLocks noGrp="1"/>
          </p:cNvSpPr>
          <p:nvPr>
            <p:ph type="body" idx="1"/>
          </p:nvPr>
        </p:nvSpPr>
        <p:spPr>
          <a:xfrm>
            <a:off x="609600" y="1052737"/>
            <a:ext cx="10972800" cy="518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520260"/>
            <a:ext cx="2844800" cy="365125"/>
          </a:xfrm>
          <a:prstGeom prst="rect">
            <a:avLst/>
          </a:prstGeom>
        </p:spPr>
        <p:txBody>
          <a:bodyPr vert="horz" lIns="91440" tIns="45720" rIns="91440" bIns="45720" rtlCol="0" anchor="ctr"/>
          <a:lstStyle>
            <a:lvl1pPr algn="l">
              <a:defRPr sz="900">
                <a:solidFill>
                  <a:schemeClr val="bg1"/>
                </a:solidFill>
                <a:latin typeface="Arial" pitchFamily="34" charset="0"/>
                <a:cs typeface="Arial" pitchFamily="34" charset="0"/>
              </a:defRPr>
            </a:lvl1pPr>
          </a:lstStyle>
          <a:p>
            <a:fld id="{B2AB35E6-404A-4347-85CB-281721F88BF1}" type="datetime1">
              <a:rPr lang="en-GB" smtClean="0">
                <a:solidFill>
                  <a:prstClr val="white"/>
                </a:solidFill>
              </a:rPr>
              <a:pPr/>
              <a:t>23/04/2020</a:t>
            </a:fld>
            <a:endParaRPr lang="en-GB">
              <a:solidFill>
                <a:prstClr val="white"/>
              </a:solidFill>
            </a:endParaRPr>
          </a:p>
        </p:txBody>
      </p:sp>
      <p:sp>
        <p:nvSpPr>
          <p:cNvPr id="5" name="Footer Placeholder 4"/>
          <p:cNvSpPr>
            <a:spLocks noGrp="1"/>
          </p:cNvSpPr>
          <p:nvPr>
            <p:ph type="ftr" sz="quarter" idx="3"/>
          </p:nvPr>
        </p:nvSpPr>
        <p:spPr>
          <a:xfrm>
            <a:off x="4165600" y="6520260"/>
            <a:ext cx="3860800" cy="365125"/>
          </a:xfrm>
          <a:prstGeom prst="rect">
            <a:avLst/>
          </a:prstGeom>
        </p:spPr>
        <p:txBody>
          <a:bodyPr vert="horz" lIns="91440" tIns="45720" rIns="91440" bIns="45720" rtlCol="0" anchor="ctr"/>
          <a:lstStyle>
            <a:lvl1pPr algn="ctr">
              <a:defRPr sz="900">
                <a:solidFill>
                  <a:schemeClr val="bg1"/>
                </a:solidFill>
                <a:latin typeface="Arial" pitchFamily="34" charset="0"/>
                <a:cs typeface="Arial" pitchFamily="34" charset="0"/>
              </a:defRPr>
            </a:lvl1pPr>
          </a:lstStyle>
          <a:p>
            <a:endParaRPr lang="en-GB">
              <a:solidFill>
                <a:prstClr val="white"/>
              </a:solidFill>
            </a:endParaRPr>
          </a:p>
        </p:txBody>
      </p:sp>
      <p:sp>
        <p:nvSpPr>
          <p:cNvPr id="6" name="Slide Number Placeholder 5"/>
          <p:cNvSpPr>
            <a:spLocks noGrp="1"/>
          </p:cNvSpPr>
          <p:nvPr>
            <p:ph type="sldNum" sz="quarter" idx="4"/>
          </p:nvPr>
        </p:nvSpPr>
        <p:spPr>
          <a:xfrm>
            <a:off x="8737600" y="6520260"/>
            <a:ext cx="2844800" cy="365125"/>
          </a:xfrm>
          <a:prstGeom prst="rect">
            <a:avLst/>
          </a:prstGeom>
        </p:spPr>
        <p:txBody>
          <a:bodyPr vert="horz" lIns="91440" tIns="45720" rIns="91440" bIns="45720" rtlCol="0" anchor="ctr"/>
          <a:lstStyle>
            <a:lvl1pPr algn="r">
              <a:defRPr sz="900">
                <a:solidFill>
                  <a:schemeClr val="bg1"/>
                </a:solidFill>
                <a:latin typeface="Arial" pitchFamily="34" charset="0"/>
                <a:cs typeface="Arial" pitchFamily="34" charset="0"/>
              </a:defRPr>
            </a:lvl1pPr>
          </a:lstStyle>
          <a:p>
            <a:fld id="{0439ADEE-C445-4934-ABC4-D6AD677354D7}" type="slidenum">
              <a:rPr lang="en-GB" smtClean="0">
                <a:solidFill>
                  <a:prstClr val="white"/>
                </a:solidFill>
              </a:rPr>
              <a:pPr/>
              <a:t>‹#›</a:t>
            </a:fld>
            <a:endParaRPr lang="en-GB">
              <a:solidFill>
                <a:prstClr val="white"/>
              </a:solidFill>
            </a:endParaRPr>
          </a:p>
        </p:txBody>
      </p:sp>
      <p:sp>
        <p:nvSpPr>
          <p:cNvPr id="2" name="Title Placeholder 1"/>
          <p:cNvSpPr>
            <a:spLocks noGrp="1"/>
          </p:cNvSpPr>
          <p:nvPr>
            <p:ph type="title"/>
          </p:nvPr>
        </p:nvSpPr>
        <p:spPr>
          <a:xfrm>
            <a:off x="623392" y="274638"/>
            <a:ext cx="10972800" cy="621474"/>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5875610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ransition>
    <p:fade/>
  </p:transition>
  <p:hf hdr="0" ftr="0"/>
  <p:txStyles>
    <p:titleStyle>
      <a:lvl1pPr algn="r" defTabSz="914400" rtl="0" eaLnBrk="1" latinLnBrk="0" hangingPunct="1">
        <a:spcBef>
          <a:spcPct val="0"/>
        </a:spcBef>
        <a:buNone/>
        <a:defRPr sz="28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B35E6-404A-4347-85CB-281721F88BF1}" type="datetime1">
              <a:rPr lang="en-GB" smtClean="0"/>
              <a:pPr/>
              <a:t>23/04/2020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9ADEE-C445-4934-ABC4-D6AD677354D7}" type="slidenum">
              <a:rPr lang="en-GB" smtClean="0"/>
              <a:pPr/>
              <a:t>‹#›</a:t>
            </a:fld>
            <a:endParaRPr lang="en-GB"/>
          </a:p>
        </p:txBody>
      </p:sp>
    </p:spTree>
    <p:extLst>
      <p:ext uri="{BB962C8B-B14F-4D97-AF65-F5344CB8AC3E}">
        <p14:creationId xmlns:p14="http://schemas.microsoft.com/office/powerpoint/2010/main" val="103173007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2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cid:image007.png@01D61745.5F7A9660"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513"/>
          <a:stretch/>
        </p:blipFill>
        <p:spPr>
          <a:xfrm>
            <a:off x="-65618" y="-387424"/>
            <a:ext cx="10476944" cy="7602894"/>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507" y="1196752"/>
            <a:ext cx="2664026" cy="792088"/>
          </a:xfrm>
          <a:prstGeom prst="rect">
            <a:avLst/>
          </a:prstGeom>
        </p:spPr>
      </p:pic>
      <p:sp>
        <p:nvSpPr>
          <p:cNvPr id="20" name="TextBox 19">
            <a:extLst>
              <a:ext uri="{FF2B5EF4-FFF2-40B4-BE49-F238E27FC236}">
                <a16:creationId xmlns:a16="http://schemas.microsoft.com/office/drawing/2014/main" id="{50F988DA-C3A8-45C4-965C-23918A546323}"/>
              </a:ext>
            </a:extLst>
          </p:cNvPr>
          <p:cNvSpPr txBox="1"/>
          <p:nvPr/>
        </p:nvSpPr>
        <p:spPr>
          <a:xfrm>
            <a:off x="9768408" y="6309319"/>
            <a:ext cx="2304256" cy="346249"/>
          </a:xfrm>
          <a:prstGeom prst="rect">
            <a:avLst/>
          </a:prstGeom>
          <a:noFill/>
        </p:spPr>
        <p:txBody>
          <a:bodyPr wrap="square" rtlCol="0">
            <a:spAutoFit/>
          </a:bodyPr>
          <a:lstStyle/>
          <a:p>
            <a:r>
              <a:rPr lang="en-GB" sz="1650">
                <a:solidFill>
                  <a:srgbClr val="009CDA"/>
                </a:solidFill>
                <a:latin typeface="Tahoma" panose="020B0604030504040204" pitchFamily="34" charset="0"/>
                <a:ea typeface="Tahoma" panose="020B0604030504040204" pitchFamily="34" charset="0"/>
                <a:cs typeface="Tahoma" panose="020B0604030504040204" pitchFamily="34" charset="0"/>
              </a:rPr>
              <a:t>www.hydropower.org</a:t>
            </a:r>
          </a:p>
        </p:txBody>
      </p:sp>
      <p:sp>
        <p:nvSpPr>
          <p:cNvPr id="36" name="TextBox 35"/>
          <p:cNvSpPr txBox="1"/>
          <p:nvPr/>
        </p:nvSpPr>
        <p:spPr>
          <a:xfrm>
            <a:off x="5591944" y="1700808"/>
            <a:ext cx="5731751" cy="2508379"/>
          </a:xfrm>
          <a:prstGeom prst="rect">
            <a:avLst/>
          </a:prstGeom>
          <a:noFill/>
        </p:spPr>
        <p:txBody>
          <a:bodyPr wrap="square" rtlCol="0">
            <a:spAutoFit/>
          </a:bodyPr>
          <a:lstStyle/>
          <a:p>
            <a:r>
              <a:rPr lang="en-GB" sz="2500" dirty="0">
                <a:solidFill>
                  <a:srgbClr val="233141"/>
                </a:solidFill>
                <a:latin typeface="Tahoma" panose="020B0604030504040204" pitchFamily="34" charset="0"/>
                <a:ea typeface="Tahoma" panose="020B0604030504040204" pitchFamily="34" charset="0"/>
                <a:cs typeface="Tahoma" panose="020B0604030504040204" pitchFamily="34" charset="0"/>
              </a:rPr>
              <a:t>Meeting of National Hydropower Associations</a:t>
            </a:r>
          </a:p>
          <a:p>
            <a:endParaRPr lang="en-GB" sz="2500" dirty="0">
              <a:solidFill>
                <a:srgbClr val="233141"/>
              </a:solidFill>
              <a:latin typeface="Tahoma" panose="020B0604030504040204" pitchFamily="34" charset="0"/>
              <a:ea typeface="Tahoma" panose="020B0604030504040204" pitchFamily="34" charset="0"/>
              <a:cs typeface="Tahoma" panose="020B0604030504040204" pitchFamily="34" charset="0"/>
            </a:endParaRPr>
          </a:p>
          <a:p>
            <a:r>
              <a:rPr lang="en-GB" sz="2500" dirty="0">
                <a:solidFill>
                  <a:srgbClr val="233141"/>
                </a:solidFill>
                <a:latin typeface="Tahoma" panose="020B0604030504040204" pitchFamily="34" charset="0"/>
                <a:ea typeface="Tahoma" panose="020B0604030504040204" pitchFamily="34" charset="0"/>
                <a:cs typeface="Tahoma" panose="020B0604030504040204" pitchFamily="34" charset="0"/>
              </a:rPr>
              <a:t>Eddie Rich</a:t>
            </a:r>
          </a:p>
          <a:p>
            <a:endParaRPr lang="en-GB" sz="2500" dirty="0">
              <a:solidFill>
                <a:srgbClr val="233141"/>
              </a:solidFill>
              <a:latin typeface="Tahoma" panose="020B0604030504040204" pitchFamily="34" charset="0"/>
              <a:ea typeface="Tahoma" panose="020B0604030504040204" pitchFamily="34" charset="0"/>
              <a:cs typeface="Tahoma" panose="020B0604030504040204" pitchFamily="34" charset="0"/>
            </a:endParaRPr>
          </a:p>
          <a:p>
            <a:r>
              <a:rPr lang="en-GB" sz="1600" b="1" dirty="0">
                <a:solidFill>
                  <a:srgbClr val="233141"/>
                </a:solidFill>
                <a:latin typeface="Tahoma" panose="020B0604030504040204" pitchFamily="34" charset="0"/>
                <a:ea typeface="Tahoma" panose="020B0604030504040204" pitchFamily="34" charset="0"/>
                <a:cs typeface="Tahoma" panose="020B0604030504040204" pitchFamily="34" charset="0"/>
              </a:rPr>
              <a:t>Chief Executive</a:t>
            </a:r>
          </a:p>
          <a:p>
            <a:r>
              <a:rPr lang="en-GB" sz="1600" dirty="0">
                <a:solidFill>
                  <a:srgbClr val="233141"/>
                </a:solidFill>
                <a:latin typeface="Tahoma" panose="020B0604030504040204" pitchFamily="34" charset="0"/>
                <a:ea typeface="Tahoma" panose="020B0604030504040204" pitchFamily="34" charset="0"/>
                <a:cs typeface="Tahoma" panose="020B0604030504040204" pitchFamily="34" charset="0"/>
              </a:rPr>
              <a:t>International Hydropower Association</a:t>
            </a:r>
          </a:p>
        </p:txBody>
      </p:sp>
      <p:cxnSp>
        <p:nvCxnSpPr>
          <p:cNvPr id="50" name="Straight Connector 49">
            <a:extLst>
              <a:ext uri="{FF2B5EF4-FFF2-40B4-BE49-F238E27FC236}">
                <a16:creationId xmlns:a16="http://schemas.microsoft.com/office/drawing/2014/main" id="{6264E4CA-9C33-483F-91D4-ACA59AACEC89}"/>
              </a:ext>
            </a:extLst>
          </p:cNvPr>
          <p:cNvCxnSpPr>
            <a:cxnSpLocks/>
          </p:cNvCxnSpPr>
          <p:nvPr/>
        </p:nvCxnSpPr>
        <p:spPr>
          <a:xfrm>
            <a:off x="839416" y="6056855"/>
            <a:ext cx="1872208" cy="25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67408" y="5451520"/>
            <a:ext cx="3556011" cy="1215717"/>
          </a:xfrm>
          <a:prstGeom prst="rect">
            <a:avLst/>
          </a:prstGeom>
        </p:spPr>
        <p:txBody>
          <a:bodyPr wrap="square">
            <a:spAutoFit/>
          </a:bodyPr>
          <a:lstStyle/>
          <a:p>
            <a:r>
              <a:rPr lang="en-GB" sz="2500" dirty="0">
                <a:solidFill>
                  <a:schemeClr val="bg1"/>
                </a:solidFill>
                <a:latin typeface="Tahoma" panose="020B0604030504040204" pitchFamily="34" charset="0"/>
                <a:ea typeface="Tahoma" panose="020B0604030504040204" pitchFamily="34" charset="0"/>
                <a:cs typeface="Tahoma" panose="020B0604030504040204" pitchFamily="34" charset="0"/>
              </a:rPr>
              <a:t>23 April 2020</a:t>
            </a:r>
          </a:p>
          <a:p>
            <a:b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414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6EF59-D077-4F06-84B2-15DBEDCA9702}"/>
              </a:ext>
            </a:extLst>
          </p:cNvPr>
          <p:cNvPicPr>
            <a:picLocks noChangeAspect="1"/>
          </p:cNvPicPr>
          <p:nvPr/>
        </p:nvPicPr>
        <p:blipFill>
          <a:blip r:embed="rId3"/>
          <a:stretch>
            <a:fillRect/>
          </a:stretch>
        </p:blipFill>
        <p:spPr>
          <a:xfrm>
            <a:off x="10128448" y="145097"/>
            <a:ext cx="6858000" cy="6858000"/>
          </a:xfrm>
          <a:prstGeom prst="rect">
            <a:avLst/>
          </a:prstGeom>
        </p:spPr>
      </p:pic>
      <p:sp>
        <p:nvSpPr>
          <p:cNvPr id="18" name="Rectangle 17">
            <a:extLst>
              <a:ext uri="{FF2B5EF4-FFF2-40B4-BE49-F238E27FC236}">
                <a16:creationId xmlns:a16="http://schemas.microsoft.com/office/drawing/2014/main" id="{B7CE9C8E-AA58-471A-8477-0B9F2151D1F5}"/>
              </a:ext>
            </a:extLst>
          </p:cNvPr>
          <p:cNvSpPr/>
          <p:nvPr/>
        </p:nvSpPr>
        <p:spPr>
          <a:xfrm rot="-4260000">
            <a:off x="-1241786" y="3303352"/>
            <a:ext cx="2134769" cy="5927880"/>
          </a:xfrm>
          <a:prstGeom prst="rect">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5952177"/>
            <a:ext cx="2016224" cy="599479"/>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61" y="241568"/>
            <a:ext cx="583662" cy="595057"/>
          </a:xfrm>
          <a:prstGeom prst="rect">
            <a:avLst/>
          </a:prstGeom>
        </p:spPr>
      </p:pic>
      <p:sp>
        <p:nvSpPr>
          <p:cNvPr id="30" name="TextBox 29"/>
          <p:cNvSpPr txBox="1"/>
          <p:nvPr/>
        </p:nvSpPr>
        <p:spPr>
          <a:xfrm>
            <a:off x="1159793" y="1436934"/>
            <a:ext cx="8923632" cy="3676355"/>
          </a:xfrm>
          <a:prstGeom prst="rect">
            <a:avLst/>
          </a:prstGeom>
          <a:solidFill>
            <a:schemeClr val="accent3">
              <a:lumMod val="20000"/>
              <a:lumOff val="80000"/>
            </a:schemeClr>
          </a:solidFill>
        </p:spPr>
        <p:txBody>
          <a:bodyPr wrap="square" lIns="216000" tIns="144000" rIns="216000" bIns="144000" rtlCol="0">
            <a:spAutoFit/>
          </a:bodyPr>
          <a:lstStyle/>
          <a:p>
            <a:pPr marL="342900" lvl="0" indent="-342900">
              <a:buFontTx/>
              <a:buAutoNum type="arabicPeriod"/>
            </a:pPr>
            <a:r>
              <a:rPr lang="en-GB" sz="2000" b="1" dirty="0">
                <a:solidFill>
                  <a:srgbClr val="00B0F0"/>
                </a:solidFill>
                <a:latin typeface="Tahoma" panose="020B0604030504040204" pitchFamily="34" charset="0"/>
                <a:ea typeface="Tahoma" panose="020B0604030504040204" pitchFamily="34" charset="0"/>
                <a:cs typeface="Tahoma" panose="020B0604030504040204" pitchFamily="34" charset="0"/>
              </a:rPr>
              <a:t>More and better hydropower </a:t>
            </a:r>
            <a:r>
              <a:rPr lang="en-GB" sz="2000" b="1" dirty="0">
                <a:latin typeface="Tahoma" panose="020B0604030504040204" pitchFamily="34" charset="0"/>
                <a:ea typeface="Tahoma" panose="020B0604030504040204" pitchFamily="34" charset="0"/>
                <a:cs typeface="Tahoma" panose="020B0604030504040204" pitchFamily="34" charset="0"/>
              </a:rPr>
              <a:t>is an essential part of energy transition and wider development strategy.  This should include modernisation and rehabilitation projects.</a:t>
            </a:r>
          </a:p>
          <a:p>
            <a:pPr marL="342900" lvl="0" indent="-342900">
              <a:buFontTx/>
              <a:buAutoNum type="arabicPeriod"/>
            </a:pPr>
            <a:endParaRPr kumimoji="0" lang="en-GB" sz="20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342900" lvl="0" indent="-342900">
              <a:buFontTx/>
              <a:buAutoNum type="arabicPeriod"/>
            </a:pPr>
            <a:r>
              <a:rPr kumimoji="0" lang="en-GB" sz="2000" b="1" i="0" u="none" strike="noStrike" kern="1200" cap="none" spc="0" normalizeH="0" baseline="0" noProof="0" dirty="0">
                <a:ln>
                  <a:noFill/>
                </a:ln>
                <a:solidFill>
                  <a:srgbClr val="00B0F0"/>
                </a:solidFill>
                <a:effectLst/>
                <a:uLnTx/>
                <a:uFillTx/>
                <a:latin typeface="Tahoma" panose="020B0604030504040204" pitchFamily="34" charset="0"/>
                <a:ea typeface="Tahoma" panose="020B0604030504040204" pitchFamily="34" charset="0"/>
                <a:cs typeface="Tahoma" panose="020B0604030504040204" pitchFamily="34" charset="0"/>
              </a:rPr>
              <a:t>Create enabling policy framework </a:t>
            </a:r>
            <a:r>
              <a:rPr lang="en-GB" sz="2000" b="1" dirty="0">
                <a:latin typeface="Tahoma" panose="020B0604030504040204" pitchFamily="34" charset="0"/>
                <a:ea typeface="Tahoma" panose="020B0604030504040204" pitchFamily="34" charset="0"/>
                <a:cs typeface="Tahoma" panose="020B0604030504040204" pitchFamily="34" charset="0"/>
              </a:rPr>
              <a:t>as fast track approval mechanisms; review of tax breaks; regional interconnections and power pools; hydropower purchase obligations; etc.</a:t>
            </a:r>
            <a:endParaRPr kumimoji="0" lang="en-GB" sz="20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0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srgbClr val="00B0F0"/>
                </a:solidFill>
                <a:effectLst/>
                <a:uLnTx/>
                <a:uFillTx/>
                <a:latin typeface="Tahoma" panose="020B0604030504040204" pitchFamily="34" charset="0"/>
                <a:ea typeface="Tahoma" panose="020B0604030504040204" pitchFamily="34" charset="0"/>
                <a:cs typeface="Tahoma" panose="020B0604030504040204" pitchFamily="34" charset="0"/>
              </a:rPr>
              <a:t>Value hydropower in the market,</a:t>
            </a:r>
            <a:r>
              <a:rPr lang="en-GB" sz="2000" b="1" dirty="0">
                <a:latin typeface="Tahoma" panose="020B0604030504040204" pitchFamily="34" charset="0"/>
                <a:ea typeface="Tahoma" panose="020B0604030504040204" pitchFamily="34" charset="0"/>
                <a:cs typeface="Tahoma" panose="020B0604030504040204" pitchFamily="34" charset="0"/>
              </a:rPr>
              <a:t> recognise its value over the long-term, its multiple benefits and its storage and flexibility.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Connector 9">
            <a:extLst>
              <a:ext uri="{FF2B5EF4-FFF2-40B4-BE49-F238E27FC236}">
                <a16:creationId xmlns:a16="http://schemas.microsoft.com/office/drawing/2014/main" id="{D3E4F8C6-1F39-4251-A03A-0F9A3309EED9}"/>
              </a:ext>
            </a:extLst>
          </p:cNvPr>
          <p:cNvCxnSpPr>
            <a:cxnSpLocks/>
          </p:cNvCxnSpPr>
          <p:nvPr/>
        </p:nvCxnSpPr>
        <p:spPr>
          <a:xfrm>
            <a:off x="-274075" y="967277"/>
            <a:ext cx="126014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84B60C1-8FF9-44DD-8A75-0DA61B4565FA}"/>
              </a:ext>
            </a:extLst>
          </p:cNvPr>
          <p:cNvSpPr txBox="1"/>
          <p:nvPr/>
        </p:nvSpPr>
        <p:spPr>
          <a:xfrm>
            <a:off x="1159793" y="241568"/>
            <a:ext cx="103549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Key message to governments</a:t>
            </a:r>
          </a:p>
        </p:txBody>
      </p:sp>
    </p:spTree>
    <p:extLst>
      <p:ext uri="{BB962C8B-B14F-4D97-AF65-F5344CB8AC3E}">
        <p14:creationId xmlns:p14="http://schemas.microsoft.com/office/powerpoint/2010/main" val="369270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CE9C8E-AA58-471A-8477-0B9F2151D1F5}"/>
              </a:ext>
            </a:extLst>
          </p:cNvPr>
          <p:cNvSpPr/>
          <p:nvPr/>
        </p:nvSpPr>
        <p:spPr>
          <a:xfrm rot="-4260000">
            <a:off x="-1241786" y="3303352"/>
            <a:ext cx="2134769" cy="5927880"/>
          </a:xfrm>
          <a:prstGeom prst="rect">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5952177"/>
            <a:ext cx="2016224" cy="599479"/>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1" y="241568"/>
            <a:ext cx="583662" cy="595057"/>
          </a:xfrm>
          <a:prstGeom prst="rect">
            <a:avLst/>
          </a:prstGeom>
        </p:spPr>
      </p:pic>
      <p:sp>
        <p:nvSpPr>
          <p:cNvPr id="24" name="Content Placeholder 2">
            <a:extLst>
              <a:ext uri="{FF2B5EF4-FFF2-40B4-BE49-F238E27FC236}">
                <a16:creationId xmlns:a16="http://schemas.microsoft.com/office/drawing/2014/main" id="{4E4C9D1F-90FF-42D3-B816-BF4AD2AFEED9}"/>
              </a:ext>
            </a:extLst>
          </p:cNvPr>
          <p:cNvSpPr txBox="1">
            <a:spLocks/>
          </p:cNvSpPr>
          <p:nvPr/>
        </p:nvSpPr>
        <p:spPr>
          <a:xfrm>
            <a:off x="2975566" y="1342442"/>
            <a:ext cx="8942114" cy="53881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solidFill>
                  <a:srgbClr val="9FC93F"/>
                </a:solidFill>
                <a:latin typeface="Tahoma" panose="020B0604030504040204" pitchFamily="34" charset="0"/>
                <a:ea typeface="Tahoma" panose="020B0604030504040204" pitchFamily="34" charset="0"/>
                <a:cs typeface="Tahoma" panose="020B0604030504040204" pitchFamily="34" charset="0"/>
              </a:rPr>
              <a:t>1. Positioning the sector for </a:t>
            </a:r>
            <a:r>
              <a:rPr lang="en-GB" sz="2000" b="1" dirty="0" err="1">
                <a:solidFill>
                  <a:srgbClr val="9FC93F"/>
                </a:solidFill>
                <a:latin typeface="Tahoma" panose="020B0604030504040204" pitchFamily="34" charset="0"/>
                <a:ea typeface="Tahoma" panose="020B0604030504040204" pitchFamily="34" charset="0"/>
                <a:cs typeface="Tahoma" panose="020B0604030504040204" pitchFamily="34" charset="0"/>
              </a:rPr>
              <a:t>Covid</a:t>
            </a:r>
            <a:r>
              <a:rPr lang="en-GB" sz="2000" b="1" dirty="0">
                <a:solidFill>
                  <a:srgbClr val="9FC93F"/>
                </a:solidFill>
                <a:latin typeface="Tahoma" panose="020B0604030504040204" pitchFamily="34" charset="0"/>
                <a:ea typeface="Tahoma" panose="020B0604030504040204" pitchFamily="34" charset="0"/>
                <a:cs typeface="Tahoma" panose="020B0604030504040204" pitchFamily="34" charset="0"/>
              </a:rPr>
              <a:t> and post-</a:t>
            </a:r>
            <a:r>
              <a:rPr lang="en-GB" sz="2000" b="1" dirty="0" err="1">
                <a:solidFill>
                  <a:srgbClr val="9FC93F"/>
                </a:solidFill>
                <a:latin typeface="Tahoma" panose="020B0604030504040204" pitchFamily="34" charset="0"/>
                <a:ea typeface="Tahoma" panose="020B0604030504040204" pitchFamily="34" charset="0"/>
                <a:cs typeface="Tahoma" panose="020B0604030504040204" pitchFamily="34" charset="0"/>
              </a:rPr>
              <a:t>Covid</a:t>
            </a:r>
            <a:endParaRPr lang="en-GB" sz="2000" b="1" dirty="0">
              <a:solidFill>
                <a:srgbClr val="9FC93F"/>
              </a:solidFill>
              <a:latin typeface="Tahoma" panose="020B0604030504040204" pitchFamily="34" charset="0"/>
              <a:ea typeface="Tahoma" panose="020B0604030504040204" pitchFamily="34" charset="0"/>
              <a:cs typeface="Tahoma" panose="020B0604030504040204" pitchFamily="34" charset="0"/>
            </a:endParaRPr>
          </a:p>
          <a:p>
            <a:pPr lvl="1" algn="l"/>
            <a:r>
              <a:rPr lang="en-GB" sz="1800" dirty="0">
                <a:latin typeface="Tahoma" panose="020B0604030504040204" pitchFamily="34" charset="0"/>
                <a:ea typeface="Tahoma" panose="020B0604030504040204" pitchFamily="34" charset="0"/>
                <a:cs typeface="Tahoma" panose="020B0604030504040204" pitchFamily="34" charset="0"/>
              </a:rPr>
              <a:t>Joint statements/media articles</a:t>
            </a:r>
          </a:p>
          <a:p>
            <a:pPr lvl="1" algn="l"/>
            <a:r>
              <a:rPr lang="en-GB" sz="1800" dirty="0">
                <a:latin typeface="Tahoma" panose="020B0604030504040204" pitchFamily="34" charset="0"/>
                <a:ea typeface="Tahoma" panose="020B0604030504040204" pitchFamily="34" charset="0"/>
                <a:cs typeface="Tahoma" panose="020B0604030504040204" pitchFamily="34" charset="0"/>
              </a:rPr>
              <a:t>Regional and national dialogues (online webinars and in-person)</a:t>
            </a:r>
          </a:p>
          <a:p>
            <a:pPr lvl="1" algn="l"/>
            <a:r>
              <a:rPr lang="en-GB" sz="1800" dirty="0">
                <a:latin typeface="Tahoma" panose="020B0604030504040204" pitchFamily="34" charset="0"/>
                <a:ea typeface="Tahoma" panose="020B0604030504040204" pitchFamily="34" charset="0"/>
                <a:cs typeface="Tahoma" panose="020B0604030504040204" pitchFamily="34" charset="0"/>
              </a:rPr>
              <a:t>Using seat at the international, regional and national tables: </a:t>
            </a:r>
          </a:p>
          <a:p>
            <a:pPr lvl="2" algn="l"/>
            <a:r>
              <a:rPr lang="en-GB" sz="1600" dirty="0">
                <a:latin typeface="Tahoma" panose="020B0604030504040204" pitchFamily="34" charset="0"/>
                <a:ea typeface="Tahoma" panose="020B0604030504040204" pitchFamily="34" charset="0"/>
                <a:cs typeface="Tahoma" panose="020B0604030504040204" pitchFamily="34" charset="0"/>
              </a:rPr>
              <a:t>United Nations, IRENA Hydro Group, IEA, World Bank, International Forum on Pumped Storage etc. </a:t>
            </a:r>
            <a:endParaRPr lang="en-GB" sz="1000" i="1" dirty="0">
              <a:latin typeface="Tahoma" panose="020B0604030504040204" pitchFamily="34" charset="0"/>
              <a:ea typeface="Tahoma" panose="020B0604030504040204" pitchFamily="34" charset="0"/>
              <a:cs typeface="Tahoma" panose="020B0604030504040204" pitchFamily="34" charset="0"/>
            </a:endParaRPr>
          </a:p>
          <a:p>
            <a:pPr algn="l"/>
            <a:r>
              <a:rPr lang="en-GB" sz="2000" b="1" dirty="0">
                <a:solidFill>
                  <a:srgbClr val="9FC93F"/>
                </a:solidFill>
                <a:latin typeface="Tahoma" panose="020B0604030504040204" pitchFamily="34" charset="0"/>
                <a:ea typeface="Tahoma" panose="020B0604030504040204" pitchFamily="34" charset="0"/>
                <a:cs typeface="Tahoma" panose="020B0604030504040204" pitchFamily="34" charset="0"/>
              </a:rPr>
              <a:t>2. Advancing policy  </a:t>
            </a:r>
          </a:p>
          <a:p>
            <a:pPr lvl="1" algn="l"/>
            <a:r>
              <a:rPr lang="en-GB" sz="1800" dirty="0">
                <a:latin typeface="Tahoma" panose="020B0604030504040204" pitchFamily="34" charset="0"/>
                <a:ea typeface="Tahoma" panose="020B0604030504040204" pitchFamily="34" charset="0"/>
                <a:cs typeface="Tahoma" panose="020B0604030504040204" pitchFamily="34" charset="0"/>
              </a:rPr>
              <a:t>Sharing information on policy measures (Hydropower Pro)</a:t>
            </a:r>
          </a:p>
          <a:p>
            <a:pPr lvl="1" algn="l"/>
            <a:r>
              <a:rPr lang="en-GB" sz="1800" dirty="0">
                <a:latin typeface="Tahoma" panose="020B0604030504040204" pitchFamily="34" charset="0"/>
                <a:ea typeface="Tahoma" panose="020B0604030504040204" pitchFamily="34" charset="0"/>
                <a:cs typeface="Tahoma" panose="020B0604030504040204" pitchFamily="34" charset="0"/>
              </a:rPr>
              <a:t>Joint policy papers from associations</a:t>
            </a:r>
          </a:p>
          <a:p>
            <a:pPr lvl="1" algn="l"/>
            <a:endParaRPr lang="en-GB" sz="1000" b="1" dirty="0">
              <a:solidFill>
                <a:srgbClr val="9FC93F"/>
              </a:solidFill>
              <a:latin typeface="Tahoma" panose="020B0604030504040204" pitchFamily="34" charset="0"/>
              <a:ea typeface="Tahoma" panose="020B0604030504040204" pitchFamily="34" charset="0"/>
              <a:cs typeface="Tahoma" panose="020B0604030504040204" pitchFamily="34" charset="0"/>
            </a:endParaRPr>
          </a:p>
          <a:p>
            <a:pPr algn="l"/>
            <a:r>
              <a:rPr lang="en-GB" sz="2000" b="1" dirty="0">
                <a:solidFill>
                  <a:srgbClr val="9FC93F"/>
                </a:solidFill>
                <a:latin typeface="Tahoma" panose="020B0604030504040204" pitchFamily="34" charset="0"/>
                <a:ea typeface="Tahoma" panose="020B0604030504040204" pitchFamily="34" charset="0"/>
                <a:cs typeface="Tahoma" panose="020B0604030504040204" pitchFamily="34" charset="0"/>
              </a:rPr>
              <a:t>3. Improving hydropower sustainability and climate resilience</a:t>
            </a:r>
          </a:p>
          <a:p>
            <a:pPr lvl="1" algn="l"/>
            <a:r>
              <a:rPr lang="en-GB" sz="1800" dirty="0">
                <a:latin typeface="Tahoma" panose="020B0604030504040204" pitchFamily="34" charset="0"/>
                <a:ea typeface="Tahoma" panose="020B0604030504040204" pitchFamily="34" charset="0"/>
                <a:cs typeface="Tahoma" panose="020B0604030504040204" pitchFamily="34" charset="0"/>
              </a:rPr>
              <a:t>Through capacity building on sustainability assessment, climate resilience and GHG emission tools</a:t>
            </a:r>
          </a:p>
          <a:p>
            <a:pPr lvl="1" algn="l"/>
            <a:endParaRPr lang="en-GB" sz="1000" dirty="0">
              <a:latin typeface="Tahoma" panose="020B0604030504040204" pitchFamily="34" charset="0"/>
              <a:ea typeface="Tahoma" panose="020B0604030504040204" pitchFamily="34" charset="0"/>
              <a:cs typeface="Tahoma" panose="020B0604030504040204" pitchFamily="34" charset="0"/>
            </a:endParaRPr>
          </a:p>
          <a:p>
            <a:pPr algn="l"/>
            <a:r>
              <a:rPr lang="en-GB" sz="2000" b="1" dirty="0">
                <a:solidFill>
                  <a:srgbClr val="9FC93F"/>
                </a:solidFill>
                <a:latin typeface="Tahoma" panose="020B0604030504040204" pitchFamily="34" charset="0"/>
                <a:ea typeface="Tahoma" panose="020B0604030504040204" pitchFamily="34" charset="0"/>
                <a:cs typeface="Tahoma" panose="020B0604030504040204" pitchFamily="34" charset="0"/>
              </a:rPr>
              <a:t>4. Building a vibrant international community</a:t>
            </a:r>
          </a:p>
          <a:p>
            <a:pPr lvl="1" algn="l"/>
            <a:r>
              <a:rPr lang="en-GB" sz="1800" dirty="0">
                <a:latin typeface="Tahoma" panose="020B0604030504040204" pitchFamily="34" charset="0"/>
                <a:ea typeface="Tahoma" panose="020B0604030504040204" pitchFamily="34" charset="0"/>
                <a:cs typeface="Tahoma" panose="020B0604030504040204" pitchFamily="34" charset="0"/>
              </a:rPr>
              <a:t>IHA Membership – international network for opportunity and experience sharing</a:t>
            </a:r>
          </a:p>
          <a:p>
            <a:pPr lvl="1" algn="l"/>
            <a:endParaRPr lang="en-GB" sz="1100" b="1" dirty="0">
              <a:solidFill>
                <a:srgbClr val="9FC93F"/>
              </a:solidFill>
              <a:latin typeface="Tahoma" panose="020B0604030504040204" pitchFamily="34" charset="0"/>
              <a:ea typeface="Tahoma" panose="020B0604030504040204" pitchFamily="34" charset="0"/>
              <a:cs typeface="Tahoma" panose="020B0604030504040204" pitchFamily="34" charset="0"/>
            </a:endParaRPr>
          </a:p>
          <a:p>
            <a:pPr lvl="1" algn="l"/>
            <a:endParaRPr lang="en-GB" sz="1100" b="1" dirty="0">
              <a:solidFill>
                <a:srgbClr val="9FC93F"/>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Image result for free collaboration icons">
            <a:extLst>
              <a:ext uri="{FF2B5EF4-FFF2-40B4-BE49-F238E27FC236}">
                <a16:creationId xmlns:a16="http://schemas.microsoft.com/office/drawing/2014/main" id="{F453F0D9-33B4-4AB6-803C-ABC6A8E734ED}"/>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120" y="2064318"/>
            <a:ext cx="2178963" cy="217896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7D83A481-0C94-4955-A246-002166A72200}"/>
              </a:ext>
            </a:extLst>
          </p:cNvPr>
          <p:cNvCxnSpPr>
            <a:cxnSpLocks/>
          </p:cNvCxnSpPr>
          <p:nvPr/>
        </p:nvCxnSpPr>
        <p:spPr>
          <a:xfrm>
            <a:off x="-274075" y="967277"/>
            <a:ext cx="126014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A61478-DC5B-4DC0-9347-723BBAE19271}"/>
              </a:ext>
            </a:extLst>
          </p:cNvPr>
          <p:cNvSpPr txBox="1"/>
          <p:nvPr/>
        </p:nvSpPr>
        <p:spPr>
          <a:xfrm>
            <a:off x="1159793" y="241568"/>
            <a:ext cx="103549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Collaboration moving forward</a:t>
            </a:r>
          </a:p>
        </p:txBody>
      </p:sp>
    </p:spTree>
    <p:extLst>
      <p:ext uri="{BB962C8B-B14F-4D97-AF65-F5344CB8AC3E}">
        <p14:creationId xmlns:p14="http://schemas.microsoft.com/office/powerpoint/2010/main" val="221830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CE9C8E-AA58-471A-8477-0B9F2151D1F5}"/>
              </a:ext>
            </a:extLst>
          </p:cNvPr>
          <p:cNvSpPr/>
          <p:nvPr/>
        </p:nvSpPr>
        <p:spPr>
          <a:xfrm rot="4260000">
            <a:off x="-2490941" y="975850"/>
            <a:ext cx="8725425" cy="5840959"/>
          </a:xfrm>
          <a:prstGeom prst="rect">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20" y="404537"/>
            <a:ext cx="2391939" cy="711189"/>
          </a:xfrm>
          <a:prstGeom prst="rect">
            <a:avLst/>
          </a:prstGeom>
        </p:spPr>
      </p:pic>
      <p:sp>
        <p:nvSpPr>
          <p:cNvPr id="20" name="TextBox 19">
            <a:extLst>
              <a:ext uri="{FF2B5EF4-FFF2-40B4-BE49-F238E27FC236}">
                <a16:creationId xmlns:a16="http://schemas.microsoft.com/office/drawing/2014/main" id="{50F988DA-C3A8-45C4-965C-23918A546323}"/>
              </a:ext>
            </a:extLst>
          </p:cNvPr>
          <p:cNvSpPr txBox="1"/>
          <p:nvPr/>
        </p:nvSpPr>
        <p:spPr>
          <a:xfrm>
            <a:off x="9768408" y="6309319"/>
            <a:ext cx="2304256" cy="346249"/>
          </a:xfrm>
          <a:prstGeom prst="rect">
            <a:avLst/>
          </a:prstGeom>
          <a:noFill/>
        </p:spPr>
        <p:txBody>
          <a:bodyPr wrap="square" rtlCol="0">
            <a:spAutoFit/>
          </a:bodyPr>
          <a:lstStyle/>
          <a:p>
            <a:r>
              <a:rPr lang="en-GB" sz="1650">
                <a:solidFill>
                  <a:schemeClr val="bg1"/>
                </a:solidFill>
                <a:latin typeface="Tahoma" panose="020B0604030504040204" pitchFamily="34" charset="0"/>
                <a:ea typeface="Tahoma" panose="020B0604030504040204" pitchFamily="34" charset="0"/>
                <a:cs typeface="Tahoma" panose="020B0604030504040204" pitchFamily="34" charset="0"/>
              </a:rPr>
              <a:t>www.hydropower.org</a:t>
            </a:r>
          </a:p>
        </p:txBody>
      </p:sp>
      <p:cxnSp>
        <p:nvCxnSpPr>
          <p:cNvPr id="50" name="Straight Connector 49">
            <a:extLst>
              <a:ext uri="{FF2B5EF4-FFF2-40B4-BE49-F238E27FC236}">
                <a16:creationId xmlns:a16="http://schemas.microsoft.com/office/drawing/2014/main" id="{6264E4CA-9C33-483F-91D4-ACA59AACEC89}"/>
              </a:ext>
            </a:extLst>
          </p:cNvPr>
          <p:cNvCxnSpPr>
            <a:cxnSpLocks/>
          </p:cNvCxnSpPr>
          <p:nvPr/>
        </p:nvCxnSpPr>
        <p:spPr>
          <a:xfrm>
            <a:off x="839416" y="4149080"/>
            <a:ext cx="3240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55440" y="3429000"/>
            <a:ext cx="5731751" cy="2108269"/>
          </a:xfrm>
          <a:prstGeom prst="rect">
            <a:avLst/>
          </a:prstGeom>
          <a:noFill/>
        </p:spPr>
        <p:txBody>
          <a:bodyPr wrap="square" rtlCol="0">
            <a:spAutoFit/>
          </a:bodyPr>
          <a:lstStyle/>
          <a:p>
            <a:r>
              <a:rPr lang="en-GB" sz="3600" b="1">
                <a:solidFill>
                  <a:schemeClr val="bg1"/>
                </a:solidFill>
                <a:latin typeface="Tahoma" panose="020B0604030504040204" pitchFamily="34" charset="0"/>
                <a:ea typeface="Tahoma" panose="020B0604030504040204" pitchFamily="34" charset="0"/>
                <a:cs typeface="Tahoma" panose="020B0604030504040204" pitchFamily="34" charset="0"/>
              </a:rPr>
              <a:t>Thank you</a:t>
            </a:r>
          </a:p>
          <a:p>
            <a:endParaRPr lang="en-GB" sz="250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00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50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GB" sz="25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C241441D-3FA4-D748-A669-F1D5B5BD9E36}"/>
              </a:ext>
            </a:extLst>
          </p:cNvPr>
          <p:cNvSpPr/>
          <p:nvPr/>
        </p:nvSpPr>
        <p:spPr>
          <a:xfrm>
            <a:off x="6113329" y="3525832"/>
            <a:ext cx="5652131" cy="1246495"/>
          </a:xfrm>
          <a:prstGeom prst="rect">
            <a:avLst/>
          </a:prstGeom>
        </p:spPr>
        <p:txBody>
          <a:bodyPr wrap="square">
            <a:spAutoFit/>
          </a:bodyPr>
          <a:lstStyle/>
          <a:p>
            <a:pPr marL="12700">
              <a:lnSpc>
                <a:spcPts val="1820"/>
              </a:lnSpc>
            </a:pPr>
            <a:r>
              <a:rPr lang="en-GB" dirty="0">
                <a:solidFill>
                  <a:srgbClr val="233141"/>
                </a:solidFill>
                <a:latin typeface="Tahoma" panose="020B0604030504040204" pitchFamily="34" charset="0"/>
                <a:ea typeface="Tahoma" panose="020B0604030504040204" pitchFamily="34" charset="0"/>
                <a:cs typeface="Tahoma" panose="020B0604030504040204" pitchFamily="34" charset="0"/>
              </a:rPr>
              <a:t>You can also become an IHA member: </a:t>
            </a:r>
            <a:r>
              <a:rPr lang="en-GB" b="1" dirty="0">
                <a:solidFill>
                  <a:srgbClr val="233141"/>
                </a:solidFill>
                <a:latin typeface="Tahoma" panose="020B0604030504040204" pitchFamily="34" charset="0"/>
                <a:ea typeface="Tahoma" panose="020B0604030504040204" pitchFamily="34" charset="0"/>
                <a:cs typeface="Tahoma" panose="020B0604030504040204" pitchFamily="34" charset="0"/>
              </a:rPr>
              <a:t>www.hydropower.org/join</a:t>
            </a:r>
          </a:p>
          <a:p>
            <a:pPr marL="12700">
              <a:lnSpc>
                <a:spcPts val="1820"/>
              </a:lnSpc>
            </a:pPr>
            <a:endParaRPr lang="en-GB" dirty="0">
              <a:solidFill>
                <a:srgbClr val="233141"/>
              </a:solidFill>
              <a:latin typeface="Tahoma" panose="020B0604030504040204" pitchFamily="34" charset="0"/>
              <a:ea typeface="Tahoma" panose="020B0604030504040204" pitchFamily="34" charset="0"/>
              <a:cs typeface="Tahoma" panose="020B0604030504040204" pitchFamily="34" charset="0"/>
            </a:endParaRPr>
          </a:p>
          <a:p>
            <a:pPr marL="12700">
              <a:lnSpc>
                <a:spcPts val="1820"/>
              </a:lnSpc>
            </a:pPr>
            <a:r>
              <a:rPr lang="en-GB" dirty="0">
                <a:solidFill>
                  <a:srgbClr val="233141"/>
                </a:solidFill>
                <a:latin typeface="Tahoma" panose="020B0604030504040204" pitchFamily="34" charset="0"/>
                <a:ea typeface="Tahoma" panose="020B0604030504040204" pitchFamily="34" charset="0"/>
                <a:cs typeface="Tahoma" panose="020B0604030504040204" pitchFamily="34" charset="0"/>
              </a:rPr>
              <a:t>To learn more about sustainability tools, visit:</a:t>
            </a:r>
          </a:p>
          <a:p>
            <a:pPr marL="12700">
              <a:lnSpc>
                <a:spcPts val="1820"/>
              </a:lnSpc>
            </a:pPr>
            <a:r>
              <a:rPr lang="en-GB" b="1" dirty="0">
                <a:solidFill>
                  <a:srgbClr val="233141"/>
                </a:solidFill>
                <a:latin typeface="Tahoma" panose="020B0604030504040204" pitchFamily="34" charset="0"/>
                <a:ea typeface="Tahoma" panose="020B0604030504040204" pitchFamily="34" charset="0"/>
                <a:cs typeface="Tahoma" panose="020B0604030504040204" pitchFamily="34" charset="0"/>
              </a:rPr>
              <a:t>www.hydrosustainability.org</a:t>
            </a:r>
          </a:p>
        </p:txBody>
      </p:sp>
    </p:spTree>
    <p:extLst>
      <p:ext uri="{BB962C8B-B14F-4D97-AF65-F5344CB8AC3E}">
        <p14:creationId xmlns:p14="http://schemas.microsoft.com/office/powerpoint/2010/main" val="270865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CE9C8E-AA58-471A-8477-0B9F2151D1F5}"/>
              </a:ext>
            </a:extLst>
          </p:cNvPr>
          <p:cNvSpPr/>
          <p:nvPr/>
        </p:nvSpPr>
        <p:spPr>
          <a:xfrm rot="4260000">
            <a:off x="-2490941" y="975850"/>
            <a:ext cx="8725425" cy="5840959"/>
          </a:xfrm>
          <a:prstGeom prst="rect">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20" y="404537"/>
            <a:ext cx="2391939" cy="711189"/>
          </a:xfrm>
          <a:prstGeom prst="rect">
            <a:avLst/>
          </a:prstGeom>
        </p:spPr>
      </p:pic>
      <p:sp>
        <p:nvSpPr>
          <p:cNvPr id="20" name="TextBox 19">
            <a:extLst>
              <a:ext uri="{FF2B5EF4-FFF2-40B4-BE49-F238E27FC236}">
                <a16:creationId xmlns:a16="http://schemas.microsoft.com/office/drawing/2014/main" id="{50F988DA-C3A8-45C4-965C-23918A546323}"/>
              </a:ext>
            </a:extLst>
          </p:cNvPr>
          <p:cNvSpPr txBox="1"/>
          <p:nvPr/>
        </p:nvSpPr>
        <p:spPr>
          <a:xfrm>
            <a:off x="9768408" y="6309319"/>
            <a:ext cx="2304256" cy="346249"/>
          </a:xfrm>
          <a:prstGeom prst="rect">
            <a:avLst/>
          </a:prstGeom>
          <a:noFill/>
        </p:spPr>
        <p:txBody>
          <a:bodyPr wrap="square" rtlCol="0">
            <a:spAutoFit/>
          </a:bodyPr>
          <a:lstStyle/>
          <a:p>
            <a:r>
              <a:rPr lang="en-GB" sz="1650" dirty="0">
                <a:solidFill>
                  <a:srgbClr val="009CDA"/>
                </a:solidFill>
                <a:latin typeface="Tahoma" panose="020B0604030504040204" pitchFamily="34" charset="0"/>
                <a:ea typeface="Tahoma" panose="020B0604030504040204" pitchFamily="34" charset="0"/>
                <a:cs typeface="Tahoma" panose="020B0604030504040204" pitchFamily="34" charset="0"/>
              </a:rPr>
              <a:t>www.hydropower.org</a:t>
            </a:r>
          </a:p>
        </p:txBody>
      </p:sp>
      <p:sp>
        <p:nvSpPr>
          <p:cNvPr id="35" name="TextBox 34">
            <a:extLst>
              <a:ext uri="{FF2B5EF4-FFF2-40B4-BE49-F238E27FC236}">
                <a16:creationId xmlns:a16="http://schemas.microsoft.com/office/drawing/2014/main" id="{FA9245E0-4F72-4179-958B-A6280C06878D}"/>
              </a:ext>
            </a:extLst>
          </p:cNvPr>
          <p:cNvSpPr txBox="1"/>
          <p:nvPr/>
        </p:nvSpPr>
        <p:spPr>
          <a:xfrm>
            <a:off x="6456040" y="2241682"/>
            <a:ext cx="3816423" cy="1061829"/>
          </a:xfrm>
          <a:prstGeom prst="rect">
            <a:avLst/>
          </a:prstGeom>
          <a:noFill/>
        </p:spPr>
        <p:txBody>
          <a:bodyPr wrap="square" rtlCol="0">
            <a:spAutoFit/>
          </a:bodyPr>
          <a:lstStyle/>
          <a:p>
            <a:pPr>
              <a:lnSpc>
                <a:spcPct val="90000"/>
              </a:lnSpc>
            </a:pPr>
            <a:r>
              <a:rPr lang="en-GB" sz="3500" dirty="0">
                <a:solidFill>
                  <a:schemeClr val="bg1"/>
                </a:solidFill>
                <a:latin typeface="Tahoma" panose="020B0604030504040204" pitchFamily="34" charset="0"/>
                <a:ea typeface="Tahoma" panose="020B0604030504040204" pitchFamily="34" charset="0"/>
                <a:cs typeface="Tahoma" panose="020B0604030504040204" pitchFamily="34" charset="0"/>
              </a:rPr>
              <a:t>This is the presentation title</a:t>
            </a:r>
            <a:endParaRPr lang="en-GB" sz="3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688632" y="404537"/>
            <a:ext cx="6384032" cy="5940088"/>
          </a:xfrm>
          <a:prstGeom prst="rect">
            <a:avLst/>
          </a:prstGeom>
          <a:noFill/>
        </p:spPr>
        <p:txBody>
          <a:bodyPr wrap="square" rtlCol="0">
            <a:spAutoFit/>
          </a:bodyPr>
          <a:lstStyle/>
          <a:p>
            <a:pPr marL="457200" indent="-457200">
              <a:lnSpc>
                <a:spcPct val="150000"/>
              </a:lnSpc>
              <a:buFont typeface="+mj-lt"/>
              <a:buAutoNum type="arabicPeriod"/>
            </a:pPr>
            <a:r>
              <a:rPr lang="en-GB" sz="2400" b="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Intro by Eddie Rich, IHA CEO</a:t>
            </a:r>
          </a:p>
          <a:p>
            <a:pPr marL="457200" indent="-457200">
              <a:lnSpc>
                <a:spcPct val="150000"/>
              </a:lnSpc>
              <a:buFont typeface="+mj-lt"/>
              <a:buAutoNum type="arabicPeriod"/>
            </a:pPr>
            <a:r>
              <a:rPr lang="en-GB" sz="2400" b="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Round table discussion of updates on how associations are handling Covid-19 issues in their countries.</a:t>
            </a:r>
          </a:p>
          <a:p>
            <a:pPr marL="457200" indent="-457200">
              <a:lnSpc>
                <a:spcPct val="150000"/>
              </a:lnSpc>
              <a:buFont typeface="+mj-lt"/>
              <a:buAutoNum type="arabicPeriod"/>
            </a:pPr>
            <a:r>
              <a:rPr lang="en-GB" sz="2400" b="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Next steps (final slide)</a:t>
            </a:r>
          </a:p>
          <a:p>
            <a:pPr marL="342900" indent="-342900">
              <a:buFont typeface="Arial" panose="020B0604020202020204" pitchFamily="34" charset="0"/>
              <a:buChar char="•"/>
            </a:pPr>
            <a:endParaRPr lang="en-GB" sz="2400" b="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sz="2400" b="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GB" sz="2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GB" sz="2000" b="1" dirty="0">
              <a:solidFill>
                <a:srgbClr val="888B9A"/>
              </a:solidFill>
              <a:latin typeface="Tahoma" panose="020B0604030504040204" pitchFamily="34" charset="0"/>
              <a:ea typeface="Tahoma" panose="020B0604030504040204" pitchFamily="34" charset="0"/>
              <a:cs typeface="Tahoma" panose="020B0604030504040204" pitchFamily="34" charset="0"/>
            </a:endParaRPr>
          </a:p>
          <a:p>
            <a:endParaRPr lang="en-GB" sz="2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sz="2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sz="2800" dirty="0">
              <a:solidFill>
                <a:srgbClr val="888B9A"/>
              </a:solidFill>
              <a:latin typeface="Tahoma" panose="020B0604030504040204" pitchFamily="34" charset="0"/>
              <a:ea typeface="Tahoma" panose="020B0604030504040204" pitchFamily="34" charset="0"/>
              <a:cs typeface="Tahoma" panose="020B0604030504040204" pitchFamily="34" charset="0"/>
            </a:endParaRPr>
          </a:p>
          <a:p>
            <a:endParaRPr lang="en-GB" sz="2800" dirty="0">
              <a:solidFill>
                <a:srgbClr val="888B9A"/>
              </a:solidFill>
              <a:latin typeface="Tahoma" panose="020B0604030504040204" pitchFamily="34" charset="0"/>
              <a:ea typeface="Tahoma" panose="020B0604030504040204" pitchFamily="34" charset="0"/>
              <a:cs typeface="Tahoma" panose="020B0604030504040204" pitchFamily="34" charset="0"/>
            </a:endParaRPr>
          </a:p>
        </p:txBody>
      </p:sp>
      <p:sp>
        <p:nvSpPr>
          <p:cNvPr id="13" name="Title 3">
            <a:extLst>
              <a:ext uri="{FF2B5EF4-FFF2-40B4-BE49-F238E27FC236}">
                <a16:creationId xmlns:a16="http://schemas.microsoft.com/office/drawing/2014/main" id="{8AA33906-F7D4-47E3-8B97-5E8F2FDCECE5}"/>
              </a:ext>
            </a:extLst>
          </p:cNvPr>
          <p:cNvSpPr txBox="1">
            <a:spLocks/>
          </p:cNvSpPr>
          <p:nvPr/>
        </p:nvSpPr>
        <p:spPr>
          <a:xfrm>
            <a:off x="769257" y="2927139"/>
            <a:ext cx="5758791" cy="75274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gradFill>
                  <a:gsLst>
                    <a:gs pos="98000">
                      <a:schemeClr val="bg1">
                        <a:alpha val="82000"/>
                      </a:schemeClr>
                    </a:gs>
                    <a:gs pos="0">
                      <a:schemeClr val="bg1"/>
                    </a:gs>
                  </a:gsLst>
                  <a:lin ang="18000000" scaled="0"/>
                </a:gradFill>
                <a:latin typeface="Tahoma" panose="020B0604030504040204" pitchFamily="34" charset="0"/>
                <a:ea typeface="Tahoma" panose="020B0604030504040204" pitchFamily="34" charset="0"/>
                <a:cs typeface="Tahoma" panose="020B0604030504040204" pitchFamily="34" charset="0"/>
              </a:rPr>
              <a:t>Meeting </a:t>
            </a:r>
            <a:br>
              <a:rPr lang="en-GB" b="1" dirty="0">
                <a:gradFill>
                  <a:gsLst>
                    <a:gs pos="98000">
                      <a:schemeClr val="bg1">
                        <a:alpha val="82000"/>
                      </a:schemeClr>
                    </a:gs>
                    <a:gs pos="0">
                      <a:schemeClr val="bg1"/>
                    </a:gs>
                  </a:gsLst>
                  <a:lin ang="18000000" scaled="0"/>
                </a:gradFill>
                <a:latin typeface="Tahoma" panose="020B0604030504040204" pitchFamily="34" charset="0"/>
                <a:ea typeface="Tahoma" panose="020B0604030504040204" pitchFamily="34" charset="0"/>
                <a:cs typeface="Tahoma" panose="020B0604030504040204" pitchFamily="34" charset="0"/>
              </a:rPr>
            </a:br>
            <a:r>
              <a:rPr lang="en-GB" b="1" dirty="0">
                <a:gradFill>
                  <a:gsLst>
                    <a:gs pos="98000">
                      <a:schemeClr val="bg1">
                        <a:alpha val="82000"/>
                      </a:schemeClr>
                    </a:gs>
                    <a:gs pos="0">
                      <a:schemeClr val="bg1"/>
                    </a:gs>
                  </a:gsLst>
                  <a:lin ang="18000000" scaled="0"/>
                </a:gradFill>
                <a:latin typeface="Tahoma" panose="020B0604030504040204" pitchFamily="34" charset="0"/>
                <a:ea typeface="Tahoma" panose="020B0604030504040204" pitchFamily="34" charset="0"/>
                <a:cs typeface="Tahoma" panose="020B0604030504040204" pitchFamily="34" charset="0"/>
              </a:rPr>
              <a:t>Agenda</a:t>
            </a:r>
          </a:p>
        </p:txBody>
      </p:sp>
    </p:spTree>
    <p:extLst>
      <p:ext uri="{BB962C8B-B14F-4D97-AF65-F5344CB8AC3E}">
        <p14:creationId xmlns:p14="http://schemas.microsoft.com/office/powerpoint/2010/main" val="38772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CE9C8E-AA58-471A-8477-0B9F2151D1F5}"/>
              </a:ext>
            </a:extLst>
          </p:cNvPr>
          <p:cNvSpPr/>
          <p:nvPr/>
        </p:nvSpPr>
        <p:spPr>
          <a:xfrm rot="-4260000">
            <a:off x="-1241786" y="3303352"/>
            <a:ext cx="2134769" cy="5927880"/>
          </a:xfrm>
          <a:prstGeom prst="rect">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5952177"/>
            <a:ext cx="2016224" cy="599479"/>
          </a:xfrm>
          <a:prstGeom prst="rect">
            <a:avLst/>
          </a:prstGeom>
        </p:spPr>
      </p:pic>
      <p:grpSp>
        <p:nvGrpSpPr>
          <p:cNvPr id="14" name="Group 13"/>
          <p:cNvGrpSpPr/>
          <p:nvPr/>
        </p:nvGrpSpPr>
        <p:grpSpPr>
          <a:xfrm>
            <a:off x="335361" y="241568"/>
            <a:ext cx="12782043" cy="625159"/>
            <a:chOff x="335361" y="241568"/>
            <a:chExt cx="12782043" cy="625159"/>
          </a:xfrm>
        </p:grpSpPr>
        <p:sp>
          <p:nvSpPr>
            <p:cNvPr id="21" name="TextBox 20">
              <a:extLst>
                <a:ext uri="{FF2B5EF4-FFF2-40B4-BE49-F238E27FC236}">
                  <a16:creationId xmlns:a16="http://schemas.microsoft.com/office/drawing/2014/main" id="{95D24D98-750B-40DE-82E8-15DE9C9EC851}"/>
                </a:ext>
              </a:extLst>
            </p:cNvPr>
            <p:cNvSpPr txBox="1"/>
            <p:nvPr/>
          </p:nvSpPr>
          <p:spPr>
            <a:xfrm>
              <a:off x="1026219" y="281952"/>
              <a:ext cx="12091185" cy="584775"/>
            </a:xfrm>
            <a:prstGeom prst="rect">
              <a:avLst/>
            </a:prstGeom>
            <a:noFill/>
          </p:spPr>
          <p:txBody>
            <a:bodyPr wrap="square" rtlCol="0">
              <a:spAutoFit/>
            </a:bodyPr>
            <a:lstStyle/>
            <a:p>
              <a:r>
                <a:rPr lang="en-GB" altLang="zh-CN" sz="3200" b="1">
                  <a:solidFill>
                    <a:schemeClr val="bg1"/>
                  </a:solidFill>
                  <a:latin typeface="Microsoft YaHei" panose="020B0503020204020204" pitchFamily="34" charset="-122"/>
                  <a:ea typeface="Microsoft YaHei" panose="020B0503020204020204" pitchFamily="34" charset="-122"/>
                  <a:cs typeface="Tahoma" panose="020B0604030504040204" pitchFamily="34" charset="0"/>
                </a:rPr>
                <a:t>Synergy between hydro &amp; interconnection</a:t>
              </a:r>
              <a:endParaRPr lang="zh-CN" sz="3200" b="1">
                <a:solidFill>
                  <a:schemeClr val="bg1"/>
                </a:solidFill>
                <a:latin typeface="Microsoft YaHei" panose="020B0503020204020204" pitchFamily="34" charset="-122"/>
                <a:ea typeface="Microsoft YaHei" panose="020B0503020204020204" pitchFamily="34" charset="-122"/>
                <a:cs typeface="Tahoma" panose="020B0604030504040204" pitchFamily="34" charset="0"/>
              </a:endParaRPr>
            </a:p>
          </p:txBody>
        </p:sp>
        <p:pic>
          <p:nvPicPr>
            <p:cNvPr id="24" name="Picture 23"/>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35361" y="241568"/>
              <a:ext cx="583662" cy="595057"/>
            </a:xfrm>
            <a:prstGeom prst="rect">
              <a:avLst/>
            </a:prstGeom>
          </p:spPr>
        </p:pic>
      </p:grpSp>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1" y="249244"/>
            <a:ext cx="583662" cy="595057"/>
          </a:xfrm>
          <a:prstGeom prst="rect">
            <a:avLst/>
          </a:prstGeom>
        </p:spPr>
      </p:pic>
      <p:sp>
        <p:nvSpPr>
          <p:cNvPr id="61" name="Rectangle 60">
            <a:extLst>
              <a:ext uri="{FF2B5EF4-FFF2-40B4-BE49-F238E27FC236}">
                <a16:creationId xmlns:a16="http://schemas.microsoft.com/office/drawing/2014/main" id="{B7CE9C8E-AA58-471A-8477-0B9F2151D1F5}"/>
              </a:ext>
            </a:extLst>
          </p:cNvPr>
          <p:cNvSpPr/>
          <p:nvPr/>
        </p:nvSpPr>
        <p:spPr>
          <a:xfrm rot="-4260000">
            <a:off x="-1241786" y="3311028"/>
            <a:ext cx="2134769" cy="5927880"/>
          </a:xfrm>
          <a:prstGeom prst="rect">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5959853"/>
            <a:ext cx="2016224" cy="599479"/>
          </a:xfrm>
          <a:prstGeom prst="rect">
            <a:avLst/>
          </a:prstGeom>
        </p:spPr>
      </p:pic>
      <p:sp>
        <p:nvSpPr>
          <p:cNvPr id="116" name="TextBox 115">
            <a:extLst>
              <a:ext uri="{FF2B5EF4-FFF2-40B4-BE49-F238E27FC236}">
                <a16:creationId xmlns:a16="http://schemas.microsoft.com/office/drawing/2014/main" id="{EAA9A145-88F3-4CDD-947E-C673B4381B83}"/>
              </a:ext>
            </a:extLst>
          </p:cNvPr>
          <p:cNvSpPr txBox="1"/>
          <p:nvPr/>
        </p:nvSpPr>
        <p:spPr>
          <a:xfrm>
            <a:off x="489397" y="1298237"/>
            <a:ext cx="11372045" cy="584775"/>
          </a:xfrm>
          <a:prstGeom prst="rect">
            <a:avLst/>
          </a:prstGeom>
          <a:noFill/>
          <a:ln>
            <a:noFill/>
          </a:ln>
        </p:spPr>
        <p:txBody>
          <a:bodyPr wrap="square" rtlCol="0">
            <a:spAutoFit/>
          </a:bodyPr>
          <a:lstStyle/>
          <a:p>
            <a:pPr lvl="0">
              <a:defRPr/>
            </a:pPr>
            <a:r>
              <a:rPr lang="en-GB" sz="3200" b="1" dirty="0">
                <a:solidFill>
                  <a:srgbClr val="009CDA"/>
                </a:solidFill>
                <a:latin typeface="Tahoma" panose="020B0604030504040204" pitchFamily="34" charset="0"/>
                <a:ea typeface="Tahoma" panose="020B0604030504040204" pitchFamily="34" charset="0"/>
                <a:cs typeface="Tahoma" panose="020B0604030504040204" pitchFamily="34" charset="0"/>
              </a:rPr>
              <a:t>850 GW </a:t>
            </a:r>
            <a:r>
              <a:rPr lang="en-GB" sz="2400" b="1" dirty="0">
                <a:latin typeface="Tahoma" panose="020B0604030504040204" pitchFamily="34" charset="0"/>
                <a:ea typeface="Tahoma" panose="020B0604030504040204" pitchFamily="34" charset="0"/>
                <a:cs typeface="Tahoma" panose="020B0604030504040204" pitchFamily="34" charset="0"/>
              </a:rPr>
              <a:t>new hydro capacity needed to limit temperature rise by 2°C</a:t>
            </a:r>
          </a:p>
        </p:txBody>
      </p:sp>
      <p:sp>
        <p:nvSpPr>
          <p:cNvPr id="117" name="Footer Placeholder 1">
            <a:extLst>
              <a:ext uri="{FF2B5EF4-FFF2-40B4-BE49-F238E27FC236}">
                <a16:creationId xmlns:a16="http://schemas.microsoft.com/office/drawing/2014/main" id="{EC8E665B-9523-49E9-9AEE-6CEED29DDBB1}"/>
              </a:ext>
            </a:extLst>
          </p:cNvPr>
          <p:cNvSpPr txBox="1">
            <a:spLocks/>
          </p:cNvSpPr>
          <p:nvPr/>
        </p:nvSpPr>
        <p:spPr>
          <a:xfrm>
            <a:off x="8260918" y="6142764"/>
            <a:ext cx="3253826" cy="26440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Source: IRENA, 2020]</a:t>
            </a:r>
          </a:p>
        </p:txBody>
      </p:sp>
      <p:sp>
        <p:nvSpPr>
          <p:cNvPr id="15" name="TextBox 14">
            <a:extLst>
              <a:ext uri="{FF2B5EF4-FFF2-40B4-BE49-F238E27FC236}">
                <a16:creationId xmlns:a16="http://schemas.microsoft.com/office/drawing/2014/main" id="{111FDC5B-5CBC-4E2A-B39B-CCA67A79E128}"/>
              </a:ext>
            </a:extLst>
          </p:cNvPr>
          <p:cNvSpPr txBox="1"/>
          <p:nvPr/>
        </p:nvSpPr>
        <p:spPr>
          <a:xfrm>
            <a:off x="1159793" y="241568"/>
            <a:ext cx="103549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Achieving Paris Goals – hydropower’s role</a:t>
            </a:r>
          </a:p>
        </p:txBody>
      </p:sp>
      <p:cxnSp>
        <p:nvCxnSpPr>
          <p:cNvPr id="16" name="Straight Connector 15">
            <a:extLst>
              <a:ext uri="{FF2B5EF4-FFF2-40B4-BE49-F238E27FC236}">
                <a16:creationId xmlns:a16="http://schemas.microsoft.com/office/drawing/2014/main" id="{4E32F0D2-2BB6-4D44-BF34-DFBD3414CC50}"/>
              </a:ext>
            </a:extLst>
          </p:cNvPr>
          <p:cNvCxnSpPr>
            <a:cxnSpLocks/>
          </p:cNvCxnSpPr>
          <p:nvPr/>
        </p:nvCxnSpPr>
        <p:spPr>
          <a:xfrm>
            <a:off x="-274075" y="967277"/>
            <a:ext cx="126014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1041446-3116-4467-B3B2-BF9903971532}"/>
              </a:ext>
            </a:extLst>
          </p:cNvPr>
          <p:cNvPicPr>
            <a:picLocks noChangeAspect="1"/>
          </p:cNvPicPr>
          <p:nvPr/>
        </p:nvPicPr>
        <p:blipFill>
          <a:blip r:embed="rId5"/>
          <a:stretch>
            <a:fillRect/>
          </a:stretch>
        </p:blipFill>
        <p:spPr>
          <a:xfrm>
            <a:off x="3904269" y="2366473"/>
            <a:ext cx="7610475" cy="3524250"/>
          </a:xfrm>
          <a:prstGeom prst="rect">
            <a:avLst/>
          </a:prstGeom>
          <a:ln>
            <a:solidFill>
              <a:schemeClr val="tx1"/>
            </a:solidFill>
          </a:ln>
        </p:spPr>
      </p:pic>
      <p:sp>
        <p:nvSpPr>
          <p:cNvPr id="4" name="Rectangle 3">
            <a:extLst>
              <a:ext uri="{FF2B5EF4-FFF2-40B4-BE49-F238E27FC236}">
                <a16:creationId xmlns:a16="http://schemas.microsoft.com/office/drawing/2014/main" id="{91BC59B9-F740-46B1-B3CE-2E96A812DE00}"/>
              </a:ext>
            </a:extLst>
          </p:cNvPr>
          <p:cNvSpPr/>
          <p:nvPr/>
        </p:nvSpPr>
        <p:spPr>
          <a:xfrm>
            <a:off x="579732" y="2845029"/>
            <a:ext cx="2747493" cy="1785104"/>
          </a:xfrm>
          <a:prstGeom prst="rect">
            <a:avLst/>
          </a:prstGeom>
        </p:spPr>
        <p:txBody>
          <a:bodyPr wrap="square">
            <a:spAutoFit/>
          </a:bodyPr>
          <a:lstStyle/>
          <a:p>
            <a:pPr algn="r">
              <a:defRPr/>
            </a:pPr>
            <a:r>
              <a:rPr lang="en-GB" b="1" dirty="0">
                <a:latin typeface="Tahoma" panose="020B0604030504040204" pitchFamily="34" charset="0"/>
                <a:ea typeface="Tahoma" panose="020B0604030504040204" pitchFamily="34" charset="0"/>
                <a:cs typeface="Tahoma" panose="020B0604030504040204" pitchFamily="34" charset="0"/>
              </a:rPr>
              <a:t>Hydropower capacity needs to </a:t>
            </a:r>
            <a:r>
              <a:rPr lang="en-GB" b="1" dirty="0">
                <a:solidFill>
                  <a:srgbClr val="009CDA"/>
                </a:solidFill>
                <a:latin typeface="Tahoma" panose="020B0604030504040204" pitchFamily="34" charset="0"/>
                <a:ea typeface="Tahoma" panose="020B0604030504040204" pitchFamily="34" charset="0"/>
                <a:cs typeface="Tahoma" panose="020B0604030504040204" pitchFamily="34" charset="0"/>
              </a:rPr>
              <a:t>increase by 60% by 2050 </a:t>
            </a:r>
          </a:p>
          <a:p>
            <a:pPr algn="r">
              <a:defRPr/>
            </a:pPr>
            <a:r>
              <a:rPr lang="en-GB" b="1" dirty="0">
                <a:latin typeface="Tahoma" panose="020B0604030504040204" pitchFamily="34" charset="0"/>
                <a:ea typeface="Tahoma" panose="020B0604030504040204" pitchFamily="34" charset="0"/>
                <a:cs typeface="Tahoma" panose="020B0604030504040204" pitchFamily="34" charset="0"/>
              </a:rPr>
              <a:t>equivalent to the entire power capacity of the EU                             </a:t>
            </a:r>
          </a:p>
        </p:txBody>
      </p:sp>
    </p:spTree>
    <p:extLst>
      <p:ext uri="{BB962C8B-B14F-4D97-AF65-F5344CB8AC3E}">
        <p14:creationId xmlns:p14="http://schemas.microsoft.com/office/powerpoint/2010/main" val="238162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CE9C8E-AA58-471A-8477-0B9F2151D1F5}"/>
              </a:ext>
            </a:extLst>
          </p:cNvPr>
          <p:cNvSpPr/>
          <p:nvPr/>
        </p:nvSpPr>
        <p:spPr>
          <a:xfrm rot="-4260000">
            <a:off x="-1241786" y="3303352"/>
            <a:ext cx="2134769" cy="5927880"/>
          </a:xfrm>
          <a:prstGeom prst="rect">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5952177"/>
            <a:ext cx="2016224" cy="599479"/>
          </a:xfrm>
          <a:prstGeom prst="rect">
            <a:avLst/>
          </a:prstGeom>
        </p:spPr>
      </p:pic>
      <p:grpSp>
        <p:nvGrpSpPr>
          <p:cNvPr id="14" name="Group 13"/>
          <p:cNvGrpSpPr/>
          <p:nvPr/>
        </p:nvGrpSpPr>
        <p:grpSpPr>
          <a:xfrm>
            <a:off x="335361" y="241568"/>
            <a:ext cx="12782043" cy="625159"/>
            <a:chOff x="335361" y="241568"/>
            <a:chExt cx="12782043" cy="625159"/>
          </a:xfrm>
        </p:grpSpPr>
        <p:sp>
          <p:nvSpPr>
            <p:cNvPr id="21" name="TextBox 20">
              <a:extLst>
                <a:ext uri="{FF2B5EF4-FFF2-40B4-BE49-F238E27FC236}">
                  <a16:creationId xmlns:a16="http://schemas.microsoft.com/office/drawing/2014/main" id="{95D24D98-750B-40DE-82E8-15DE9C9EC851}"/>
                </a:ext>
              </a:extLst>
            </p:cNvPr>
            <p:cNvSpPr txBox="1"/>
            <p:nvPr/>
          </p:nvSpPr>
          <p:spPr>
            <a:xfrm>
              <a:off x="1026219" y="281952"/>
              <a:ext cx="120911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32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Tahoma" panose="020B0604030504040204" pitchFamily="34" charset="0"/>
                </a:rPr>
                <a:t>Synergy between hydro &amp; interconnection</a:t>
              </a:r>
              <a:endParaRPr kumimoji="0" lang="zh-CN" altLang="en-US" sz="32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Tahoma" panose="020B0604030504040204" pitchFamily="34" charset="0"/>
              </a:endParaRPr>
            </a:p>
          </p:txBody>
        </p:sp>
        <p:pic>
          <p:nvPicPr>
            <p:cNvPr id="24" name="Picture 23"/>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35361" y="241568"/>
              <a:ext cx="583662" cy="595057"/>
            </a:xfrm>
            <a:prstGeom prst="rect">
              <a:avLst/>
            </a:prstGeom>
          </p:spPr>
        </p:pic>
      </p:grpSp>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1" y="249244"/>
            <a:ext cx="583662" cy="595057"/>
          </a:xfrm>
          <a:prstGeom prst="rect">
            <a:avLst/>
          </a:prstGeom>
        </p:spPr>
      </p:pic>
      <p:sp>
        <p:nvSpPr>
          <p:cNvPr id="61" name="Rectangle 60">
            <a:extLst>
              <a:ext uri="{FF2B5EF4-FFF2-40B4-BE49-F238E27FC236}">
                <a16:creationId xmlns:a16="http://schemas.microsoft.com/office/drawing/2014/main" id="{B7CE9C8E-AA58-471A-8477-0B9F2151D1F5}"/>
              </a:ext>
            </a:extLst>
          </p:cNvPr>
          <p:cNvSpPr/>
          <p:nvPr/>
        </p:nvSpPr>
        <p:spPr>
          <a:xfrm rot="-4260000">
            <a:off x="-1241786" y="3311028"/>
            <a:ext cx="2134769" cy="5927880"/>
          </a:xfrm>
          <a:prstGeom prst="rect">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5959853"/>
            <a:ext cx="2016224" cy="599479"/>
          </a:xfrm>
          <a:prstGeom prst="rect">
            <a:avLst/>
          </a:prstGeom>
        </p:spPr>
      </p:pic>
      <p:sp>
        <p:nvSpPr>
          <p:cNvPr id="117" name="Footer Placeholder 1">
            <a:extLst>
              <a:ext uri="{FF2B5EF4-FFF2-40B4-BE49-F238E27FC236}">
                <a16:creationId xmlns:a16="http://schemas.microsoft.com/office/drawing/2014/main" id="{EC8E665B-9523-49E9-9AEE-6CEED29DDBB1}"/>
              </a:ext>
            </a:extLst>
          </p:cNvPr>
          <p:cNvSpPr txBox="1">
            <a:spLocks/>
          </p:cNvSpPr>
          <p:nvPr/>
        </p:nvSpPr>
        <p:spPr>
          <a:xfrm>
            <a:off x="6935069" y="1468111"/>
            <a:ext cx="466414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400" i="1" dirty="0">
                <a:solidFill>
                  <a:srgbClr val="0070C0"/>
                </a:solidFill>
                <a:latin typeface="Tahoma" panose="020B0604030504040204" pitchFamily="34" charset="0"/>
                <a:ea typeface="Tahoma" panose="020B0604030504040204" pitchFamily="34" charset="0"/>
                <a:cs typeface="Tahoma" panose="020B0604030504040204" pitchFamily="34" charset="0"/>
              </a:rPr>
              <a:t>Q: I am confident that my organisation's hydropower revenues will grow over the next 1-3 years.</a:t>
            </a:r>
            <a:endParaRPr lang="en-GB" sz="1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2049" name="Picture 1">
            <a:extLst>
              <a:ext uri="{FF2B5EF4-FFF2-40B4-BE49-F238E27FC236}">
                <a16:creationId xmlns:a16="http://schemas.microsoft.com/office/drawing/2014/main" id="{C84020DA-ED90-4B07-812B-D81FC63A53F5}"/>
              </a:ext>
            </a:extLst>
          </p:cNvPr>
          <p:cNvPicPr>
            <a:picLocks noChangeAspect="1" noChangeArrowheads="1"/>
          </p:cNvPicPr>
          <p:nvPr/>
        </p:nvPicPr>
        <p:blipFill rotWithShape="1">
          <a:blip r:embed="rId5" r:link="rId7">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r="43670"/>
          <a:stretch/>
        </p:blipFill>
        <p:spPr bwMode="auto">
          <a:xfrm>
            <a:off x="6935069" y="1987556"/>
            <a:ext cx="4266331" cy="4462360"/>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1">
            <a:extLst>
              <a:ext uri="{FF2B5EF4-FFF2-40B4-BE49-F238E27FC236}">
                <a16:creationId xmlns:a16="http://schemas.microsoft.com/office/drawing/2014/main" id="{161F5240-88F7-4194-AC05-773B2886FB42}"/>
              </a:ext>
            </a:extLst>
          </p:cNvPr>
          <p:cNvSpPr txBox="1">
            <a:spLocks/>
          </p:cNvSpPr>
          <p:nvPr/>
        </p:nvSpPr>
        <p:spPr>
          <a:xfrm>
            <a:off x="6096000" y="6176609"/>
            <a:ext cx="559199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[Source: IHA member survey 2020]</a:t>
            </a:r>
          </a:p>
        </p:txBody>
      </p:sp>
      <p:sp>
        <p:nvSpPr>
          <p:cNvPr id="16" name="Footer Placeholder 1">
            <a:extLst>
              <a:ext uri="{FF2B5EF4-FFF2-40B4-BE49-F238E27FC236}">
                <a16:creationId xmlns:a16="http://schemas.microsoft.com/office/drawing/2014/main" id="{B0A2B110-55B7-461C-AD3C-5B31266DA200}"/>
              </a:ext>
            </a:extLst>
          </p:cNvPr>
          <p:cNvSpPr txBox="1">
            <a:spLocks/>
          </p:cNvSpPr>
          <p:nvPr/>
        </p:nvSpPr>
        <p:spPr>
          <a:xfrm>
            <a:off x="1026219" y="1432889"/>
            <a:ext cx="6441897" cy="444980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Impact on new projects:</a:t>
            </a:r>
          </a:p>
          <a:p>
            <a:pPr marL="342900" lvl="0" indent="-342900" algn="l">
              <a:buFontTx/>
              <a:buChar char="-"/>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Supply chain disruptions</a:t>
            </a:r>
          </a:p>
          <a:p>
            <a:pPr marL="342900" lvl="0" indent="-342900" algn="l">
              <a:buFontTx/>
              <a:buChar char="-"/>
              <a:defRPr/>
            </a:pP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Travel restrictions preventing expertise on site</a:t>
            </a:r>
          </a:p>
          <a:p>
            <a:pPr marL="342900" lvl="0" indent="-342900" algn="l">
              <a:buFontTx/>
              <a:buChar char="-"/>
              <a:defRPr/>
            </a:pP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Reduced investor confidence</a:t>
            </a:r>
          </a:p>
          <a:p>
            <a:pPr marL="342900" lvl="0" indent="-342900" algn="l">
              <a:buFontTx/>
              <a:buChar char="-"/>
              <a:defRPr/>
            </a:pP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EPC, financing and PPAs costs and terms renegotiated</a:t>
            </a:r>
          </a:p>
          <a:p>
            <a:pPr marL="342900" indent="-342900" algn="l">
              <a:buFontTx/>
              <a:buChar char="-"/>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Delayed and cancelled projects</a:t>
            </a:r>
            <a:endParaRPr lang="en-GB"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l">
              <a:defRPr/>
            </a:pPr>
            <a:b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Impact on existing projects:</a:t>
            </a:r>
          </a:p>
          <a:p>
            <a:pPr marL="342900" indent="-342900" algn="l">
              <a:buFontTx/>
              <a:buChar char="-"/>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Decreased energy demand and electricity price</a:t>
            </a:r>
          </a:p>
          <a:p>
            <a:pPr marL="342900" indent="-342900" algn="l">
              <a:buFontTx/>
              <a:buChar char="-"/>
              <a:defRPr/>
            </a:pP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Payment defaults by customers</a:t>
            </a:r>
          </a:p>
          <a:p>
            <a:pPr marL="342900" indent="-342900" algn="l">
              <a:buFontTx/>
              <a:buChar char="-"/>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Significant drop in EBITDA</a:t>
            </a:r>
          </a:p>
          <a:p>
            <a:pPr marL="342900" indent="-342900" algn="l">
              <a:buFontTx/>
              <a:buChar char="-"/>
              <a:defRPr/>
            </a:pP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Operation and maintenance difficulties </a:t>
            </a: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342900" algn="l">
              <a:buFontTx/>
              <a:buChar char="-"/>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DB74B1BB-DBC2-41F5-A86E-04DC029C04BB}"/>
              </a:ext>
            </a:extLst>
          </p:cNvPr>
          <p:cNvSpPr txBox="1"/>
          <p:nvPr/>
        </p:nvSpPr>
        <p:spPr>
          <a:xfrm>
            <a:off x="1159793" y="241568"/>
            <a:ext cx="103549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Impact of COVID-19 on the hydropower sector</a:t>
            </a:r>
          </a:p>
        </p:txBody>
      </p:sp>
      <p:cxnSp>
        <p:nvCxnSpPr>
          <p:cNvPr id="27" name="Straight Connector 26">
            <a:extLst>
              <a:ext uri="{FF2B5EF4-FFF2-40B4-BE49-F238E27FC236}">
                <a16:creationId xmlns:a16="http://schemas.microsoft.com/office/drawing/2014/main" id="{B5ECA9F5-5D0B-4149-BB06-D03F8DB39E5D}"/>
              </a:ext>
            </a:extLst>
          </p:cNvPr>
          <p:cNvCxnSpPr>
            <a:cxnSpLocks/>
          </p:cNvCxnSpPr>
          <p:nvPr/>
        </p:nvCxnSpPr>
        <p:spPr>
          <a:xfrm>
            <a:off x="-274075" y="967277"/>
            <a:ext cx="126014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CE9C8E-AA58-471A-8477-0B9F2151D1F5}"/>
              </a:ext>
            </a:extLst>
          </p:cNvPr>
          <p:cNvSpPr/>
          <p:nvPr/>
        </p:nvSpPr>
        <p:spPr>
          <a:xfrm rot="-4260000">
            <a:off x="-1241786" y="3303352"/>
            <a:ext cx="2134769" cy="5927880"/>
          </a:xfrm>
          <a:prstGeom prst="rect">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5952177"/>
            <a:ext cx="2016224" cy="599479"/>
          </a:xfrm>
          <a:prstGeom prst="rect">
            <a:avLst/>
          </a:prstGeom>
        </p:spPr>
      </p:pic>
      <p:grpSp>
        <p:nvGrpSpPr>
          <p:cNvPr id="14" name="Group 13"/>
          <p:cNvGrpSpPr/>
          <p:nvPr/>
        </p:nvGrpSpPr>
        <p:grpSpPr>
          <a:xfrm>
            <a:off x="335361" y="241568"/>
            <a:ext cx="12782043" cy="625159"/>
            <a:chOff x="335361" y="241568"/>
            <a:chExt cx="12782043" cy="625159"/>
          </a:xfrm>
        </p:grpSpPr>
        <p:sp>
          <p:nvSpPr>
            <p:cNvPr id="21" name="TextBox 20">
              <a:extLst>
                <a:ext uri="{FF2B5EF4-FFF2-40B4-BE49-F238E27FC236}">
                  <a16:creationId xmlns:a16="http://schemas.microsoft.com/office/drawing/2014/main" id="{95D24D98-750B-40DE-82E8-15DE9C9EC851}"/>
                </a:ext>
              </a:extLst>
            </p:cNvPr>
            <p:cNvSpPr txBox="1"/>
            <p:nvPr/>
          </p:nvSpPr>
          <p:spPr>
            <a:xfrm>
              <a:off x="1026219" y="281952"/>
              <a:ext cx="120911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32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Tahoma" panose="020B0604030504040204" pitchFamily="34" charset="0"/>
                </a:rPr>
                <a:t>Synergy between hydro &amp; interconnection</a:t>
              </a:r>
              <a:endParaRPr kumimoji="0" lang="zh-CN" altLang="en-US" sz="3200" b="1"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Tahoma" panose="020B0604030504040204" pitchFamily="34" charset="0"/>
              </a:endParaRPr>
            </a:p>
          </p:txBody>
        </p:sp>
        <p:pic>
          <p:nvPicPr>
            <p:cNvPr id="24" name="Picture 23"/>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35361" y="241568"/>
              <a:ext cx="583662" cy="595057"/>
            </a:xfrm>
            <a:prstGeom prst="rect">
              <a:avLst/>
            </a:prstGeom>
          </p:spPr>
        </p:pic>
      </p:grpSp>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1" y="249244"/>
            <a:ext cx="583662" cy="595057"/>
          </a:xfrm>
          <a:prstGeom prst="rect">
            <a:avLst/>
          </a:prstGeom>
        </p:spPr>
      </p:pic>
      <p:sp>
        <p:nvSpPr>
          <p:cNvPr id="61" name="Rectangle 60">
            <a:extLst>
              <a:ext uri="{FF2B5EF4-FFF2-40B4-BE49-F238E27FC236}">
                <a16:creationId xmlns:a16="http://schemas.microsoft.com/office/drawing/2014/main" id="{B7CE9C8E-AA58-471A-8477-0B9F2151D1F5}"/>
              </a:ext>
            </a:extLst>
          </p:cNvPr>
          <p:cNvSpPr/>
          <p:nvPr/>
        </p:nvSpPr>
        <p:spPr>
          <a:xfrm rot="-4260000">
            <a:off x="-1241786" y="3311028"/>
            <a:ext cx="2134769" cy="5927880"/>
          </a:xfrm>
          <a:prstGeom prst="rect">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5959853"/>
            <a:ext cx="2016224" cy="599479"/>
          </a:xfrm>
          <a:prstGeom prst="rect">
            <a:avLst/>
          </a:prstGeom>
        </p:spPr>
      </p:pic>
      <p:sp>
        <p:nvSpPr>
          <p:cNvPr id="117" name="Footer Placeholder 1">
            <a:extLst>
              <a:ext uri="{FF2B5EF4-FFF2-40B4-BE49-F238E27FC236}">
                <a16:creationId xmlns:a16="http://schemas.microsoft.com/office/drawing/2014/main" id="{EC8E665B-9523-49E9-9AEE-6CEED29DDBB1}"/>
              </a:ext>
            </a:extLst>
          </p:cNvPr>
          <p:cNvSpPr txBox="1">
            <a:spLocks/>
          </p:cNvSpPr>
          <p:nvPr/>
        </p:nvSpPr>
        <p:spPr>
          <a:xfrm>
            <a:off x="1919536" y="946405"/>
            <a:ext cx="91450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ooter Placeholder 1">
            <a:extLst>
              <a:ext uri="{FF2B5EF4-FFF2-40B4-BE49-F238E27FC236}">
                <a16:creationId xmlns:a16="http://schemas.microsoft.com/office/drawing/2014/main" id="{B4D9110B-440C-4424-869D-0F31CCFBA79F}"/>
              </a:ext>
            </a:extLst>
          </p:cNvPr>
          <p:cNvSpPr txBox="1">
            <a:spLocks/>
          </p:cNvSpPr>
          <p:nvPr/>
        </p:nvSpPr>
        <p:spPr>
          <a:xfrm>
            <a:off x="1241555" y="2767877"/>
            <a:ext cx="4659470" cy="270701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Other examples: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Sequestration from the hydropower sector in the US.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UK wind farms switched off.   Pumped storage can pick it 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lvl="0" algn="l">
              <a:defRPr/>
            </a:pPr>
            <a:r>
              <a:rPr lang="en-GB" sz="2000" b="1" dirty="0">
                <a:solidFill>
                  <a:prstClr val="black"/>
                </a:solidFill>
                <a:latin typeface="Tahoma" panose="020B0604030504040204" pitchFamily="34" charset="0"/>
                <a:ea typeface="Tahoma" panose="020B0604030504040204" pitchFamily="34" charset="0"/>
                <a:cs typeface="Tahoma" panose="020B0604030504040204" pitchFamily="34" charset="0"/>
              </a:rPr>
              <a:t>Hydro’s essential role in ensuring reliable power supply to sustain society </a:t>
            </a: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e.g. medical services</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3C458F31-E831-48BD-A50C-C5B50830FB14}"/>
              </a:ext>
            </a:extLst>
          </p:cNvPr>
          <p:cNvSpPr txBox="1"/>
          <p:nvPr/>
        </p:nvSpPr>
        <p:spPr>
          <a:xfrm>
            <a:off x="1159793" y="1412080"/>
            <a:ext cx="10277120" cy="830997"/>
          </a:xfrm>
          <a:prstGeom prst="rect">
            <a:avLst/>
          </a:prstGeom>
          <a:noFill/>
        </p:spPr>
        <p:txBody>
          <a:bodyPr wrap="square" rtlCol="0">
            <a:spAutoFit/>
          </a:bodyPr>
          <a:lstStyle/>
          <a:p>
            <a:pPr lvl="0"/>
            <a:r>
              <a:rPr lang="en-GB" altLang="zh-CN" sz="2400" b="1" dirty="0">
                <a:solidFill>
                  <a:srgbClr val="00B0F0"/>
                </a:solidFill>
                <a:latin typeface="Microsoft YaHei" panose="020B0503020204020204" pitchFamily="34" charset="-122"/>
                <a:ea typeface="Microsoft YaHei" panose="020B0503020204020204" pitchFamily="34" charset="-122"/>
                <a:cs typeface="Tahoma" panose="020B0604030504040204" pitchFamily="34" charset="0"/>
              </a:rPr>
              <a:t>Hydropower is keeping the lights on: </a:t>
            </a:r>
          </a:p>
          <a:p>
            <a:pPr lvl="0"/>
            <a:r>
              <a:rPr lang="en-GB" altLang="zh-CN" sz="2400" b="1" dirty="0">
                <a:solidFill>
                  <a:srgbClr val="233141"/>
                </a:solidFill>
                <a:latin typeface="Microsoft YaHei" panose="020B0503020204020204" pitchFamily="34" charset="-122"/>
                <a:ea typeface="Microsoft YaHei" panose="020B0503020204020204" pitchFamily="34" charset="-122"/>
                <a:cs typeface="Tahoma" panose="020B0604030504040204" pitchFamily="34" charset="0"/>
              </a:rPr>
              <a:t>Indian hydro hailed for restoring power amid Covid-19 vigil</a:t>
            </a:r>
            <a:endParaRPr kumimoji="0" lang="en-GB" altLang="zh-CN" sz="2400" b="1" i="0" u="none" strike="noStrike" kern="1200" cap="none" spc="0" normalizeH="0" baseline="0" noProof="0" dirty="0">
              <a:ln>
                <a:noFill/>
              </a:ln>
              <a:solidFill>
                <a:srgbClr val="233141"/>
              </a:solidFill>
              <a:effectLst/>
              <a:uLnTx/>
              <a:uFillTx/>
              <a:latin typeface="Microsoft YaHei" panose="020B0503020204020204" pitchFamily="34" charset="-122"/>
              <a:ea typeface="Microsoft YaHei" panose="020B0503020204020204" pitchFamily="34" charset="-122"/>
              <a:cs typeface="Tahoma" panose="020B0604030504040204" pitchFamily="34" charset="0"/>
            </a:endParaRPr>
          </a:p>
        </p:txBody>
      </p:sp>
      <p:sp>
        <p:nvSpPr>
          <p:cNvPr id="17" name="TextBox 16">
            <a:extLst>
              <a:ext uri="{FF2B5EF4-FFF2-40B4-BE49-F238E27FC236}">
                <a16:creationId xmlns:a16="http://schemas.microsoft.com/office/drawing/2014/main" id="{B8E80AB3-528D-4F19-AB4C-AD34209EEFFC}"/>
              </a:ext>
            </a:extLst>
          </p:cNvPr>
          <p:cNvSpPr txBox="1"/>
          <p:nvPr/>
        </p:nvSpPr>
        <p:spPr>
          <a:xfrm>
            <a:off x="1159793" y="241568"/>
            <a:ext cx="103549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Hydropower’s role demonstrated during COVID-19 </a:t>
            </a:r>
          </a:p>
        </p:txBody>
      </p:sp>
      <p:cxnSp>
        <p:nvCxnSpPr>
          <p:cNvPr id="20" name="Straight Connector 19">
            <a:extLst>
              <a:ext uri="{FF2B5EF4-FFF2-40B4-BE49-F238E27FC236}">
                <a16:creationId xmlns:a16="http://schemas.microsoft.com/office/drawing/2014/main" id="{38F991EC-075E-49F5-9683-A4FB3904BF6F}"/>
              </a:ext>
            </a:extLst>
          </p:cNvPr>
          <p:cNvCxnSpPr>
            <a:cxnSpLocks/>
          </p:cNvCxnSpPr>
          <p:nvPr/>
        </p:nvCxnSpPr>
        <p:spPr>
          <a:xfrm>
            <a:off x="-274075" y="967277"/>
            <a:ext cx="126014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A56403A-780F-4ECC-B868-AAB2B43259C9}"/>
              </a:ext>
            </a:extLst>
          </p:cNvPr>
          <p:cNvPicPr>
            <a:picLocks noChangeAspect="1"/>
          </p:cNvPicPr>
          <p:nvPr/>
        </p:nvPicPr>
        <p:blipFill>
          <a:blip r:embed="rId5"/>
          <a:stretch>
            <a:fillRect/>
          </a:stretch>
        </p:blipFill>
        <p:spPr>
          <a:xfrm>
            <a:off x="6301492" y="2321877"/>
            <a:ext cx="5294457" cy="3990263"/>
          </a:xfrm>
          <a:prstGeom prst="rect">
            <a:avLst/>
          </a:prstGeom>
        </p:spPr>
      </p:pic>
      <p:sp>
        <p:nvSpPr>
          <p:cNvPr id="22" name="Footer Placeholder 1">
            <a:extLst>
              <a:ext uri="{FF2B5EF4-FFF2-40B4-BE49-F238E27FC236}">
                <a16:creationId xmlns:a16="http://schemas.microsoft.com/office/drawing/2014/main" id="{D4DE4C39-D7A5-4CBA-9023-33A0FFB77F55}"/>
              </a:ext>
            </a:extLst>
          </p:cNvPr>
          <p:cNvSpPr txBox="1">
            <a:spLocks/>
          </p:cNvSpPr>
          <p:nvPr/>
        </p:nvSpPr>
        <p:spPr>
          <a:xfrm>
            <a:off x="5500558" y="6280630"/>
            <a:ext cx="591789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[Source: P</a:t>
            </a:r>
            <a:r>
              <a:rPr lang="en-GB" sz="1400" dirty="0" err="1">
                <a:solidFill>
                  <a:prstClr val="black"/>
                </a:solidFill>
                <a:latin typeface="Tahoma" panose="020B0604030504040204" pitchFamily="34" charset="0"/>
                <a:ea typeface="Tahoma" panose="020B0604030504040204" pitchFamily="34" charset="0"/>
                <a:cs typeface="Tahoma" panose="020B0604030504040204" pitchFamily="34" charset="0"/>
              </a:rPr>
              <a:t>ower</a:t>
            </a: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 System Operation Corporation Limited (POSOCO), India</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28575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CE9C8E-AA58-471A-8477-0B9F2151D1F5}"/>
              </a:ext>
            </a:extLst>
          </p:cNvPr>
          <p:cNvSpPr/>
          <p:nvPr/>
        </p:nvSpPr>
        <p:spPr>
          <a:xfrm rot="-4260000">
            <a:off x="-1241786" y="3303352"/>
            <a:ext cx="2134769" cy="5927880"/>
          </a:xfrm>
          <a:prstGeom prst="rect">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0F988DA-C3A8-45C4-965C-23918A546323}"/>
              </a:ext>
            </a:extLst>
          </p:cNvPr>
          <p:cNvSpPr txBox="1"/>
          <p:nvPr/>
        </p:nvSpPr>
        <p:spPr>
          <a:xfrm>
            <a:off x="781121" y="1168263"/>
            <a:ext cx="92671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9CDA"/>
                </a:solidFill>
                <a:effectLst/>
                <a:uLnTx/>
                <a:uFillTx/>
                <a:latin typeface="Tahoma" panose="020B0604030504040204" pitchFamily="34" charset="0"/>
                <a:ea typeface="Tahoma" panose="020B0604030504040204" pitchFamily="34" charset="0"/>
                <a:cs typeface="Tahoma" panose="020B0604030504040204" pitchFamily="34" charset="0"/>
              </a:rPr>
              <a:t>Major changes  </a:t>
            </a:r>
            <a:r>
              <a:rPr lang="en-GB" sz="2000" b="1" dirty="0">
                <a:solidFill>
                  <a:srgbClr val="009CDA"/>
                </a:solidFill>
                <a:latin typeface="Tahoma" panose="020B0604030504040204" pitchFamily="34" charset="0"/>
                <a:ea typeface="Tahoma" panose="020B0604030504040204" pitchFamily="34" charset="0"/>
                <a:cs typeface="Tahoma" panose="020B0604030504040204" pitchFamily="34" charset="0"/>
              </a:rPr>
              <a:t>-</a:t>
            </a:r>
            <a:r>
              <a:rPr kumimoji="0" lang="en-GB" sz="2000" b="1" i="0" u="none" strike="noStrike" kern="1200" cap="none" spc="0" normalizeH="0" baseline="0" noProof="0" dirty="0">
                <a:ln>
                  <a:noFill/>
                </a:ln>
                <a:solidFill>
                  <a:srgbClr val="009CDA"/>
                </a:solidFill>
                <a:effectLst/>
                <a:uLnTx/>
                <a:uFillTx/>
                <a:latin typeface="Tahoma" panose="020B0604030504040204" pitchFamily="34" charset="0"/>
                <a:ea typeface="Tahoma" panose="020B0604030504040204" pitchFamily="34" charset="0"/>
                <a:cs typeface="Tahoma" panose="020B0604030504040204" pitchFamily="34" charset="0"/>
              </a:rPr>
              <a:t>  major challenges  -  major opportunities</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5952177"/>
            <a:ext cx="2016224" cy="599479"/>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1" y="241568"/>
            <a:ext cx="583662" cy="595057"/>
          </a:xfrm>
          <a:prstGeom prst="rect">
            <a:avLst/>
          </a:prstGeom>
        </p:spPr>
      </p:pic>
      <p:sp>
        <p:nvSpPr>
          <p:cNvPr id="30" name="TextBox 29"/>
          <p:cNvSpPr txBox="1"/>
          <p:nvPr/>
        </p:nvSpPr>
        <p:spPr>
          <a:xfrm>
            <a:off x="677664" y="1965865"/>
            <a:ext cx="2826047" cy="3614799"/>
          </a:xfrm>
          <a:prstGeom prst="rect">
            <a:avLst/>
          </a:prstGeom>
          <a:solidFill>
            <a:schemeClr val="accent3">
              <a:lumMod val="20000"/>
              <a:lumOff val="80000"/>
            </a:schemeClr>
          </a:solidFill>
        </p:spPr>
        <p:txBody>
          <a:bodyPr wrap="square" lIns="216000" tIns="144000" rIns="216000" bIns="144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Unprecedented volatility and uncertainty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Transformation of the energy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Tahoma" panose="020B0604030504040204" pitchFamily="34" charset="0"/>
              <a:ea typeface="Tahoma" panose="020B0604030504040204" pitchFamily="34" charset="0"/>
              <a:cs typeface="Tahoma" panose="020B0604030504040204" pitchFamily="34" charset="0"/>
            </a:endParaRPr>
          </a:p>
          <a:p>
            <a:pPr lvl="0">
              <a:defRPr/>
            </a:pPr>
            <a:r>
              <a:rPr lang="en-GB" dirty="0">
                <a:latin typeface="Tahoma" panose="020B0604030504040204" pitchFamily="34" charset="0"/>
                <a:ea typeface="Tahoma" panose="020B0604030504040204" pitchFamily="34" charset="0"/>
                <a:cs typeface="Tahoma" panose="020B0604030504040204" pitchFamily="34" charset="0"/>
              </a:rPr>
              <a:t>Highlighted the relative stability of cash flows that hydropower deliver over the long run</a:t>
            </a:r>
          </a:p>
        </p:txBody>
      </p:sp>
      <p:pic>
        <p:nvPicPr>
          <p:cNvPr id="2" name="Picture 1">
            <a:extLst>
              <a:ext uri="{FF2B5EF4-FFF2-40B4-BE49-F238E27FC236}">
                <a16:creationId xmlns:a16="http://schemas.microsoft.com/office/drawing/2014/main" id="{01C0B020-1B4D-40BA-B69E-20228D91D57B}"/>
              </a:ext>
            </a:extLst>
          </p:cNvPr>
          <p:cNvPicPr>
            <a:picLocks noChangeAspect="1"/>
          </p:cNvPicPr>
          <p:nvPr/>
        </p:nvPicPr>
        <p:blipFill>
          <a:blip r:embed="rId5"/>
          <a:stretch>
            <a:fillRect/>
          </a:stretch>
        </p:blipFill>
        <p:spPr>
          <a:xfrm>
            <a:off x="3817921" y="2223580"/>
            <a:ext cx="3975668" cy="1292582"/>
          </a:xfrm>
          <a:prstGeom prst="rect">
            <a:avLst/>
          </a:prstGeom>
        </p:spPr>
      </p:pic>
      <p:grpSp>
        <p:nvGrpSpPr>
          <p:cNvPr id="5" name="Group 4">
            <a:extLst>
              <a:ext uri="{FF2B5EF4-FFF2-40B4-BE49-F238E27FC236}">
                <a16:creationId xmlns:a16="http://schemas.microsoft.com/office/drawing/2014/main" id="{FCCFAC3E-4CB0-4F84-83BB-2E04EA851B7B}"/>
              </a:ext>
            </a:extLst>
          </p:cNvPr>
          <p:cNvGrpSpPr/>
          <p:nvPr/>
        </p:nvGrpSpPr>
        <p:grpSpPr>
          <a:xfrm>
            <a:off x="3773504" y="3680969"/>
            <a:ext cx="4169684" cy="1355452"/>
            <a:chOff x="3791744" y="3197918"/>
            <a:chExt cx="4169684" cy="1355452"/>
          </a:xfrm>
        </p:grpSpPr>
        <p:pic>
          <p:nvPicPr>
            <p:cNvPr id="4" name="Picture 3">
              <a:extLst>
                <a:ext uri="{FF2B5EF4-FFF2-40B4-BE49-F238E27FC236}">
                  <a16:creationId xmlns:a16="http://schemas.microsoft.com/office/drawing/2014/main" id="{6E812EA1-455E-40C5-B9FD-AC383EF4A478}"/>
                </a:ext>
              </a:extLst>
            </p:cNvPr>
            <p:cNvPicPr>
              <a:picLocks noChangeAspect="1"/>
            </p:cNvPicPr>
            <p:nvPr/>
          </p:nvPicPr>
          <p:blipFill rotWithShape="1">
            <a:blip r:embed="rId6"/>
            <a:srcRect r="51996"/>
            <a:stretch/>
          </p:blipFill>
          <p:spPr>
            <a:xfrm>
              <a:off x="3791744" y="3197918"/>
              <a:ext cx="4032448" cy="842416"/>
            </a:xfrm>
            <a:prstGeom prst="rect">
              <a:avLst/>
            </a:prstGeom>
          </p:spPr>
        </p:pic>
        <p:pic>
          <p:nvPicPr>
            <p:cNvPr id="22" name="Picture 21">
              <a:extLst>
                <a:ext uri="{FF2B5EF4-FFF2-40B4-BE49-F238E27FC236}">
                  <a16:creationId xmlns:a16="http://schemas.microsoft.com/office/drawing/2014/main" id="{F48FEF19-9708-4552-AA6B-F7D245609380}"/>
                </a:ext>
              </a:extLst>
            </p:cNvPr>
            <p:cNvPicPr>
              <a:picLocks noChangeAspect="1"/>
            </p:cNvPicPr>
            <p:nvPr/>
          </p:nvPicPr>
          <p:blipFill rotWithShape="1">
            <a:blip r:embed="rId6"/>
            <a:srcRect l="51038"/>
            <a:stretch/>
          </p:blipFill>
          <p:spPr>
            <a:xfrm>
              <a:off x="3848524" y="3710954"/>
              <a:ext cx="4112904" cy="842416"/>
            </a:xfrm>
            <a:prstGeom prst="rect">
              <a:avLst/>
            </a:prstGeom>
          </p:spPr>
        </p:pic>
      </p:grpSp>
      <p:pic>
        <p:nvPicPr>
          <p:cNvPr id="7" name="Picture 6">
            <a:extLst>
              <a:ext uri="{FF2B5EF4-FFF2-40B4-BE49-F238E27FC236}">
                <a16:creationId xmlns:a16="http://schemas.microsoft.com/office/drawing/2014/main" id="{5CF6DC3F-2CC4-44B4-9155-40A2728F6E74}"/>
              </a:ext>
            </a:extLst>
          </p:cNvPr>
          <p:cNvPicPr>
            <a:picLocks noChangeAspect="1"/>
          </p:cNvPicPr>
          <p:nvPr/>
        </p:nvPicPr>
        <p:blipFill rotWithShape="1">
          <a:blip r:embed="rId7"/>
          <a:srcRect l="50830"/>
          <a:stretch/>
        </p:blipFill>
        <p:spPr>
          <a:xfrm>
            <a:off x="8109801" y="3658844"/>
            <a:ext cx="3939664" cy="1398756"/>
          </a:xfrm>
          <a:prstGeom prst="rect">
            <a:avLst/>
          </a:prstGeom>
        </p:spPr>
      </p:pic>
      <p:pic>
        <p:nvPicPr>
          <p:cNvPr id="23" name="Picture 22">
            <a:extLst>
              <a:ext uri="{FF2B5EF4-FFF2-40B4-BE49-F238E27FC236}">
                <a16:creationId xmlns:a16="http://schemas.microsoft.com/office/drawing/2014/main" id="{42D554DF-2C9C-4F3F-9419-DEC41AEB267B}"/>
              </a:ext>
            </a:extLst>
          </p:cNvPr>
          <p:cNvPicPr>
            <a:picLocks noChangeAspect="1"/>
          </p:cNvPicPr>
          <p:nvPr/>
        </p:nvPicPr>
        <p:blipFill rotWithShape="1">
          <a:blip r:embed="rId7"/>
          <a:srcRect r="67298" b="73590"/>
          <a:stretch/>
        </p:blipFill>
        <p:spPr>
          <a:xfrm>
            <a:off x="8122680" y="3324445"/>
            <a:ext cx="2613876" cy="369406"/>
          </a:xfrm>
          <a:prstGeom prst="rect">
            <a:avLst/>
          </a:prstGeom>
        </p:spPr>
      </p:pic>
      <p:pic>
        <p:nvPicPr>
          <p:cNvPr id="9" name="Picture 8">
            <a:extLst>
              <a:ext uri="{FF2B5EF4-FFF2-40B4-BE49-F238E27FC236}">
                <a16:creationId xmlns:a16="http://schemas.microsoft.com/office/drawing/2014/main" id="{8725FDFE-CCDD-4FE3-BD29-33B1964A387A}"/>
              </a:ext>
            </a:extLst>
          </p:cNvPr>
          <p:cNvPicPr>
            <a:picLocks noChangeAspect="1"/>
          </p:cNvPicPr>
          <p:nvPr/>
        </p:nvPicPr>
        <p:blipFill>
          <a:blip r:embed="rId8"/>
          <a:stretch>
            <a:fillRect/>
          </a:stretch>
        </p:blipFill>
        <p:spPr>
          <a:xfrm>
            <a:off x="7930826" y="2510307"/>
            <a:ext cx="4112904" cy="719128"/>
          </a:xfrm>
          <a:prstGeom prst="rect">
            <a:avLst/>
          </a:prstGeom>
        </p:spPr>
      </p:pic>
      <p:pic>
        <p:nvPicPr>
          <p:cNvPr id="10" name="Picture 9">
            <a:extLst>
              <a:ext uri="{FF2B5EF4-FFF2-40B4-BE49-F238E27FC236}">
                <a16:creationId xmlns:a16="http://schemas.microsoft.com/office/drawing/2014/main" id="{2CA997EC-C8FC-4CB0-A5C5-C8445851E563}"/>
              </a:ext>
            </a:extLst>
          </p:cNvPr>
          <p:cNvPicPr>
            <a:picLocks noChangeAspect="1"/>
          </p:cNvPicPr>
          <p:nvPr/>
        </p:nvPicPr>
        <p:blipFill>
          <a:blip r:embed="rId9"/>
          <a:stretch>
            <a:fillRect/>
          </a:stretch>
        </p:blipFill>
        <p:spPr>
          <a:xfrm>
            <a:off x="3744498" y="5140718"/>
            <a:ext cx="4284476" cy="1232992"/>
          </a:xfrm>
          <a:prstGeom prst="rect">
            <a:avLst/>
          </a:prstGeom>
        </p:spPr>
      </p:pic>
      <p:sp>
        <p:nvSpPr>
          <p:cNvPr id="21" name="TextBox 20">
            <a:extLst>
              <a:ext uri="{FF2B5EF4-FFF2-40B4-BE49-F238E27FC236}">
                <a16:creationId xmlns:a16="http://schemas.microsoft.com/office/drawing/2014/main" id="{6C989EF7-679E-4783-997A-E95EA4A6978B}"/>
              </a:ext>
            </a:extLst>
          </p:cNvPr>
          <p:cNvSpPr txBox="1"/>
          <p:nvPr/>
        </p:nvSpPr>
        <p:spPr>
          <a:xfrm>
            <a:off x="1159793" y="241568"/>
            <a:ext cx="103549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Post-COVID </a:t>
            </a:r>
          </a:p>
        </p:txBody>
      </p:sp>
      <p:cxnSp>
        <p:nvCxnSpPr>
          <p:cNvPr id="24" name="Straight Connector 23">
            <a:extLst>
              <a:ext uri="{FF2B5EF4-FFF2-40B4-BE49-F238E27FC236}">
                <a16:creationId xmlns:a16="http://schemas.microsoft.com/office/drawing/2014/main" id="{5575F9A9-7E4A-4C61-ACEE-FB809E448734}"/>
              </a:ext>
            </a:extLst>
          </p:cNvPr>
          <p:cNvCxnSpPr>
            <a:cxnSpLocks/>
          </p:cNvCxnSpPr>
          <p:nvPr/>
        </p:nvCxnSpPr>
        <p:spPr>
          <a:xfrm>
            <a:off x="-274075" y="967277"/>
            <a:ext cx="126014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72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CE9C8E-AA58-471A-8477-0B9F2151D1F5}"/>
              </a:ext>
            </a:extLst>
          </p:cNvPr>
          <p:cNvSpPr/>
          <p:nvPr/>
        </p:nvSpPr>
        <p:spPr>
          <a:xfrm rot="-4260000">
            <a:off x="-1241786" y="3303352"/>
            <a:ext cx="2134769" cy="5927880"/>
          </a:xfrm>
          <a:prstGeom prst="rect">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5952177"/>
            <a:ext cx="2016224" cy="599479"/>
          </a:xfrm>
          <a:prstGeom prst="rect">
            <a:avLst/>
          </a:prstGeom>
        </p:spPr>
      </p:pic>
      <p:sp>
        <p:nvSpPr>
          <p:cNvPr id="20" name="TextBox 19">
            <a:extLst>
              <a:ext uri="{FF2B5EF4-FFF2-40B4-BE49-F238E27FC236}">
                <a16:creationId xmlns:a16="http://schemas.microsoft.com/office/drawing/2014/main" id="{50F988DA-C3A8-45C4-965C-23918A546323}"/>
              </a:ext>
            </a:extLst>
          </p:cNvPr>
          <p:cNvSpPr txBox="1"/>
          <p:nvPr/>
        </p:nvSpPr>
        <p:spPr>
          <a:xfrm>
            <a:off x="9768408" y="6309319"/>
            <a:ext cx="2304256" cy="346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a:ln>
                  <a:noFill/>
                </a:ln>
                <a:solidFill>
                  <a:srgbClr val="009CDA"/>
                </a:solidFill>
                <a:effectLst/>
                <a:uLnTx/>
                <a:uFillTx/>
                <a:latin typeface="Tahoma" panose="020B0604030504040204" pitchFamily="34" charset="0"/>
                <a:ea typeface="Tahoma" panose="020B0604030504040204" pitchFamily="34" charset="0"/>
                <a:cs typeface="Tahoma" panose="020B0604030504040204" pitchFamily="34" charset="0"/>
              </a:rPr>
              <a:t>www.hydropower.org</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1" y="241568"/>
            <a:ext cx="583662" cy="595057"/>
          </a:xfrm>
          <a:prstGeom prst="rect">
            <a:avLst/>
          </a:prstGeom>
        </p:spPr>
      </p:pic>
      <p:pic>
        <p:nvPicPr>
          <p:cNvPr id="3" name="Picture 2">
            <a:extLst>
              <a:ext uri="{FF2B5EF4-FFF2-40B4-BE49-F238E27FC236}">
                <a16:creationId xmlns:a16="http://schemas.microsoft.com/office/drawing/2014/main" id="{C16B4A2E-A57D-433F-A8E5-E4F1DAA1D9E0}"/>
              </a:ext>
            </a:extLst>
          </p:cNvPr>
          <p:cNvPicPr>
            <a:picLocks noChangeAspect="1"/>
          </p:cNvPicPr>
          <p:nvPr/>
        </p:nvPicPr>
        <p:blipFill>
          <a:blip r:embed="rId5"/>
          <a:stretch>
            <a:fillRect/>
          </a:stretch>
        </p:blipFill>
        <p:spPr>
          <a:xfrm>
            <a:off x="7614244" y="1638153"/>
            <a:ext cx="4432971" cy="1782251"/>
          </a:xfrm>
          <a:prstGeom prst="rect">
            <a:avLst/>
          </a:prstGeom>
          <a:ln>
            <a:solidFill>
              <a:schemeClr val="tx1"/>
            </a:solidFill>
          </a:ln>
        </p:spPr>
      </p:pic>
      <p:pic>
        <p:nvPicPr>
          <p:cNvPr id="6" name="Picture 5">
            <a:extLst>
              <a:ext uri="{FF2B5EF4-FFF2-40B4-BE49-F238E27FC236}">
                <a16:creationId xmlns:a16="http://schemas.microsoft.com/office/drawing/2014/main" id="{1CF6FA25-CA83-44FA-B3D9-CCB1C3F92FC6}"/>
              </a:ext>
            </a:extLst>
          </p:cNvPr>
          <p:cNvPicPr>
            <a:picLocks noChangeAspect="1"/>
          </p:cNvPicPr>
          <p:nvPr/>
        </p:nvPicPr>
        <p:blipFill>
          <a:blip r:embed="rId6"/>
          <a:stretch>
            <a:fillRect/>
          </a:stretch>
        </p:blipFill>
        <p:spPr>
          <a:xfrm>
            <a:off x="7614244" y="3634798"/>
            <a:ext cx="4432971" cy="3124821"/>
          </a:xfrm>
          <a:prstGeom prst="rect">
            <a:avLst/>
          </a:prstGeom>
          <a:ln>
            <a:solidFill>
              <a:schemeClr val="tx1"/>
            </a:solidFill>
          </a:ln>
        </p:spPr>
      </p:pic>
      <p:pic>
        <p:nvPicPr>
          <p:cNvPr id="12" name="Picture 11">
            <a:extLst>
              <a:ext uri="{FF2B5EF4-FFF2-40B4-BE49-F238E27FC236}">
                <a16:creationId xmlns:a16="http://schemas.microsoft.com/office/drawing/2014/main" id="{E29287F3-DD84-4357-A23D-243D5555F813}"/>
              </a:ext>
            </a:extLst>
          </p:cNvPr>
          <p:cNvPicPr>
            <a:picLocks noChangeAspect="1"/>
          </p:cNvPicPr>
          <p:nvPr/>
        </p:nvPicPr>
        <p:blipFill>
          <a:blip r:embed="rId7"/>
          <a:stretch>
            <a:fillRect/>
          </a:stretch>
        </p:blipFill>
        <p:spPr>
          <a:xfrm>
            <a:off x="3830972" y="5311740"/>
            <a:ext cx="3561154" cy="1442695"/>
          </a:xfrm>
          <a:prstGeom prst="rect">
            <a:avLst/>
          </a:prstGeom>
          <a:ln>
            <a:solidFill>
              <a:schemeClr val="tx1"/>
            </a:solidFill>
          </a:ln>
        </p:spPr>
      </p:pic>
      <p:pic>
        <p:nvPicPr>
          <p:cNvPr id="16" name="Picture 15">
            <a:extLst>
              <a:ext uri="{FF2B5EF4-FFF2-40B4-BE49-F238E27FC236}">
                <a16:creationId xmlns:a16="http://schemas.microsoft.com/office/drawing/2014/main" id="{BDC45429-B47E-4E9A-A4D2-E87E7E5F4109}"/>
              </a:ext>
            </a:extLst>
          </p:cNvPr>
          <p:cNvPicPr>
            <a:picLocks noChangeAspect="1"/>
          </p:cNvPicPr>
          <p:nvPr/>
        </p:nvPicPr>
        <p:blipFill>
          <a:blip r:embed="rId8"/>
          <a:stretch>
            <a:fillRect/>
          </a:stretch>
        </p:blipFill>
        <p:spPr>
          <a:xfrm>
            <a:off x="3831945" y="3969346"/>
            <a:ext cx="3561154" cy="1239608"/>
          </a:xfrm>
          <a:prstGeom prst="rect">
            <a:avLst/>
          </a:prstGeom>
          <a:ln>
            <a:solidFill>
              <a:schemeClr val="tx1"/>
            </a:solidFill>
          </a:ln>
        </p:spPr>
      </p:pic>
      <p:pic>
        <p:nvPicPr>
          <p:cNvPr id="21" name="Picture 20">
            <a:extLst>
              <a:ext uri="{FF2B5EF4-FFF2-40B4-BE49-F238E27FC236}">
                <a16:creationId xmlns:a16="http://schemas.microsoft.com/office/drawing/2014/main" id="{88A81641-CB1D-4B76-8EAC-956EF9DFA360}"/>
              </a:ext>
            </a:extLst>
          </p:cNvPr>
          <p:cNvPicPr>
            <a:picLocks noChangeAspect="1"/>
          </p:cNvPicPr>
          <p:nvPr/>
        </p:nvPicPr>
        <p:blipFill>
          <a:blip r:embed="rId9"/>
          <a:stretch>
            <a:fillRect/>
          </a:stretch>
        </p:blipFill>
        <p:spPr>
          <a:xfrm>
            <a:off x="3830972" y="1671158"/>
            <a:ext cx="3561154" cy="2190161"/>
          </a:xfrm>
          <a:prstGeom prst="rect">
            <a:avLst/>
          </a:prstGeom>
          <a:ln>
            <a:solidFill>
              <a:schemeClr val="tx1"/>
            </a:solidFill>
          </a:ln>
        </p:spPr>
      </p:pic>
      <p:sp>
        <p:nvSpPr>
          <p:cNvPr id="22" name="TextBox 21">
            <a:extLst>
              <a:ext uri="{FF2B5EF4-FFF2-40B4-BE49-F238E27FC236}">
                <a16:creationId xmlns:a16="http://schemas.microsoft.com/office/drawing/2014/main" id="{BA8A842B-0D43-412B-A1A6-461E4126784E}"/>
              </a:ext>
            </a:extLst>
          </p:cNvPr>
          <p:cNvSpPr txBox="1"/>
          <p:nvPr/>
        </p:nvSpPr>
        <p:spPr>
          <a:xfrm>
            <a:off x="781121" y="1168263"/>
            <a:ext cx="92671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9CDA"/>
                </a:solidFill>
                <a:effectLst/>
                <a:uLnTx/>
                <a:uFillTx/>
                <a:latin typeface="Tahoma" panose="020B0604030504040204" pitchFamily="34" charset="0"/>
                <a:ea typeface="Tahoma" panose="020B0604030504040204" pitchFamily="34" charset="0"/>
                <a:cs typeface="Tahoma" panose="020B0604030504040204" pitchFamily="34" charset="0"/>
              </a:rPr>
              <a:t>Major changes  </a:t>
            </a:r>
            <a:r>
              <a:rPr lang="en-GB" sz="2000" b="1" dirty="0">
                <a:solidFill>
                  <a:srgbClr val="009CDA"/>
                </a:solidFill>
                <a:latin typeface="Tahoma" panose="020B0604030504040204" pitchFamily="34" charset="0"/>
                <a:ea typeface="Tahoma" panose="020B0604030504040204" pitchFamily="34" charset="0"/>
                <a:cs typeface="Tahoma" panose="020B0604030504040204" pitchFamily="34" charset="0"/>
              </a:rPr>
              <a:t>-</a:t>
            </a:r>
            <a:r>
              <a:rPr kumimoji="0" lang="en-GB" sz="2000" b="1" i="0" u="none" strike="noStrike" kern="1200" cap="none" spc="0" normalizeH="0" baseline="0" noProof="0" dirty="0">
                <a:ln>
                  <a:noFill/>
                </a:ln>
                <a:solidFill>
                  <a:srgbClr val="009CDA"/>
                </a:solidFill>
                <a:effectLst/>
                <a:uLnTx/>
                <a:uFillTx/>
                <a:latin typeface="Tahoma" panose="020B0604030504040204" pitchFamily="34" charset="0"/>
                <a:ea typeface="Tahoma" panose="020B0604030504040204" pitchFamily="34" charset="0"/>
                <a:cs typeface="Tahoma" panose="020B0604030504040204" pitchFamily="34" charset="0"/>
              </a:rPr>
              <a:t>  major challenges  -  major opportunities</a:t>
            </a:r>
          </a:p>
        </p:txBody>
      </p:sp>
      <p:sp>
        <p:nvSpPr>
          <p:cNvPr id="23" name="TextBox 22">
            <a:extLst>
              <a:ext uri="{FF2B5EF4-FFF2-40B4-BE49-F238E27FC236}">
                <a16:creationId xmlns:a16="http://schemas.microsoft.com/office/drawing/2014/main" id="{576D7BAB-05D0-4583-BB41-0FDD028B7C19}"/>
              </a:ext>
            </a:extLst>
          </p:cNvPr>
          <p:cNvSpPr txBox="1"/>
          <p:nvPr/>
        </p:nvSpPr>
        <p:spPr>
          <a:xfrm>
            <a:off x="677664" y="1965865"/>
            <a:ext cx="2826047" cy="3337800"/>
          </a:xfrm>
          <a:prstGeom prst="rect">
            <a:avLst/>
          </a:prstGeom>
          <a:solidFill>
            <a:schemeClr val="accent3">
              <a:lumMod val="20000"/>
              <a:lumOff val="80000"/>
            </a:schemeClr>
          </a:solidFill>
        </p:spPr>
        <p:txBody>
          <a:bodyPr wrap="square" lIns="216000" tIns="144000" rIns="216000" bIns="144000" rtlCol="0">
            <a:spAutoFit/>
          </a:bodyPr>
          <a:lstStyle/>
          <a:p>
            <a:pPr lvl="0">
              <a:defRPr/>
            </a:pPr>
            <a:r>
              <a:rPr lang="en-GB" b="1" dirty="0">
                <a:latin typeface="Tahoma" panose="020B0604030504040204" pitchFamily="34" charset="0"/>
                <a:ea typeface="Tahoma" panose="020B0604030504040204" pitchFamily="34" charset="0"/>
                <a:cs typeface="Tahoma" panose="020B0604030504040204" pitchFamily="34" charset="0"/>
              </a:rPr>
              <a:t>Massive government stimulus packages planned</a:t>
            </a:r>
          </a:p>
          <a:p>
            <a:pPr lvl="0">
              <a:defRPr/>
            </a:pPr>
            <a:endParaRPr lang="en-GB" b="1" dirty="0">
              <a:latin typeface="Tahoma" panose="020B0604030504040204" pitchFamily="34" charset="0"/>
              <a:ea typeface="Tahoma" panose="020B0604030504040204" pitchFamily="34" charset="0"/>
              <a:cs typeface="Tahoma" panose="020B0604030504040204" pitchFamily="34" charset="0"/>
            </a:endParaRPr>
          </a:p>
          <a:p>
            <a:pPr lvl="0">
              <a:defRPr/>
            </a:pPr>
            <a:r>
              <a:rPr lang="en-GB" dirty="0">
                <a:latin typeface="Tahoma" panose="020B0604030504040204" pitchFamily="34" charset="0"/>
                <a:ea typeface="Tahoma" panose="020B0604030504040204" pitchFamily="34" charset="0"/>
                <a:cs typeface="Tahoma" panose="020B0604030504040204" pitchFamily="34" charset="0"/>
              </a:rPr>
              <a:t>More important than ever to have a voice at the table.</a:t>
            </a:r>
          </a:p>
          <a:p>
            <a:pPr lvl="0">
              <a:defRPr/>
            </a:pPr>
            <a:endParaRPr lang="en-GB" dirty="0">
              <a:latin typeface="Tahoma" panose="020B0604030504040204" pitchFamily="34" charset="0"/>
              <a:ea typeface="Tahoma" panose="020B0604030504040204" pitchFamily="34" charset="0"/>
              <a:cs typeface="Tahoma" panose="020B0604030504040204" pitchFamily="34" charset="0"/>
            </a:endParaRPr>
          </a:p>
          <a:p>
            <a:pPr>
              <a:defRPr/>
            </a:pPr>
            <a:r>
              <a:rPr lang="en-GB" dirty="0">
                <a:latin typeface="Tahoma" panose="020B0604030504040204" pitchFamily="34" charset="0"/>
                <a:ea typeface="Tahoma" panose="020B0604030504040204" pitchFamily="34" charset="0"/>
                <a:cs typeface="Tahoma" panose="020B0604030504040204" pitchFamily="34" charset="0"/>
              </a:rPr>
              <a:t>Hydropower´s value needs to be adequately recognised.</a:t>
            </a:r>
          </a:p>
        </p:txBody>
      </p:sp>
      <p:sp>
        <p:nvSpPr>
          <p:cNvPr id="24" name="TextBox 23">
            <a:extLst>
              <a:ext uri="{FF2B5EF4-FFF2-40B4-BE49-F238E27FC236}">
                <a16:creationId xmlns:a16="http://schemas.microsoft.com/office/drawing/2014/main" id="{81326223-9BB8-4936-A93B-6CC5A47411DE}"/>
              </a:ext>
            </a:extLst>
          </p:cNvPr>
          <p:cNvSpPr txBox="1"/>
          <p:nvPr/>
        </p:nvSpPr>
        <p:spPr>
          <a:xfrm>
            <a:off x="1159793" y="241568"/>
            <a:ext cx="103549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Post-COVID </a:t>
            </a:r>
          </a:p>
        </p:txBody>
      </p:sp>
      <p:cxnSp>
        <p:nvCxnSpPr>
          <p:cNvPr id="26" name="Straight Connector 25">
            <a:extLst>
              <a:ext uri="{FF2B5EF4-FFF2-40B4-BE49-F238E27FC236}">
                <a16:creationId xmlns:a16="http://schemas.microsoft.com/office/drawing/2014/main" id="{DC7A1655-502B-4FB2-9E95-212DDC3B4F35}"/>
              </a:ext>
            </a:extLst>
          </p:cNvPr>
          <p:cNvCxnSpPr>
            <a:cxnSpLocks/>
          </p:cNvCxnSpPr>
          <p:nvPr/>
        </p:nvCxnSpPr>
        <p:spPr>
          <a:xfrm>
            <a:off x="-274075" y="967277"/>
            <a:ext cx="126014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40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CE9C8E-AA58-471A-8477-0B9F2151D1F5}"/>
              </a:ext>
            </a:extLst>
          </p:cNvPr>
          <p:cNvSpPr/>
          <p:nvPr/>
        </p:nvSpPr>
        <p:spPr>
          <a:xfrm rot="-4260000">
            <a:off x="-1241786" y="3303352"/>
            <a:ext cx="2134769" cy="5927880"/>
          </a:xfrm>
          <a:prstGeom prst="rect">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5952177"/>
            <a:ext cx="2016224" cy="599479"/>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1" y="241568"/>
            <a:ext cx="583662" cy="595057"/>
          </a:xfrm>
          <a:prstGeom prst="rect">
            <a:avLst/>
          </a:prstGeom>
        </p:spPr>
      </p:pic>
      <p:pic>
        <p:nvPicPr>
          <p:cNvPr id="2" name="Picture 1">
            <a:extLst>
              <a:ext uri="{FF2B5EF4-FFF2-40B4-BE49-F238E27FC236}">
                <a16:creationId xmlns:a16="http://schemas.microsoft.com/office/drawing/2014/main" id="{1ED4A3CB-8828-4E58-87C9-8A941551C907}"/>
              </a:ext>
            </a:extLst>
          </p:cNvPr>
          <p:cNvPicPr>
            <a:picLocks noChangeAspect="1"/>
          </p:cNvPicPr>
          <p:nvPr/>
        </p:nvPicPr>
        <p:blipFill>
          <a:blip r:embed="rId5"/>
          <a:stretch>
            <a:fillRect/>
          </a:stretch>
        </p:blipFill>
        <p:spPr>
          <a:xfrm>
            <a:off x="3877096" y="2000542"/>
            <a:ext cx="4356653" cy="1942577"/>
          </a:xfrm>
          <a:prstGeom prst="rect">
            <a:avLst/>
          </a:prstGeom>
          <a:ln>
            <a:solidFill>
              <a:schemeClr val="tx1"/>
            </a:solidFill>
          </a:ln>
        </p:spPr>
      </p:pic>
      <p:pic>
        <p:nvPicPr>
          <p:cNvPr id="4" name="Picture 3">
            <a:extLst>
              <a:ext uri="{FF2B5EF4-FFF2-40B4-BE49-F238E27FC236}">
                <a16:creationId xmlns:a16="http://schemas.microsoft.com/office/drawing/2014/main" id="{8F93E054-9DD4-47BC-A6A9-DB370C926AAF}"/>
              </a:ext>
            </a:extLst>
          </p:cNvPr>
          <p:cNvPicPr>
            <a:picLocks noChangeAspect="1"/>
          </p:cNvPicPr>
          <p:nvPr/>
        </p:nvPicPr>
        <p:blipFill>
          <a:blip r:embed="rId6"/>
          <a:stretch>
            <a:fillRect/>
          </a:stretch>
        </p:blipFill>
        <p:spPr>
          <a:xfrm>
            <a:off x="8392178" y="2000542"/>
            <a:ext cx="3609842" cy="4265624"/>
          </a:xfrm>
          <a:prstGeom prst="rect">
            <a:avLst/>
          </a:prstGeom>
          <a:ln>
            <a:solidFill>
              <a:schemeClr val="tx1"/>
            </a:solidFill>
          </a:ln>
        </p:spPr>
      </p:pic>
      <p:pic>
        <p:nvPicPr>
          <p:cNvPr id="3" name="Picture 2">
            <a:extLst>
              <a:ext uri="{FF2B5EF4-FFF2-40B4-BE49-F238E27FC236}">
                <a16:creationId xmlns:a16="http://schemas.microsoft.com/office/drawing/2014/main" id="{90C6578F-3252-4398-A4C7-8DA7C61A4EBC}"/>
              </a:ext>
            </a:extLst>
          </p:cNvPr>
          <p:cNvPicPr>
            <a:picLocks noChangeAspect="1"/>
          </p:cNvPicPr>
          <p:nvPr/>
        </p:nvPicPr>
        <p:blipFill rotWithShape="1">
          <a:blip r:embed="rId7"/>
          <a:srcRect l="1436" r="2731"/>
          <a:stretch/>
        </p:blipFill>
        <p:spPr>
          <a:xfrm>
            <a:off x="3863659" y="4052946"/>
            <a:ext cx="4392000" cy="1595561"/>
          </a:xfrm>
          <a:prstGeom prst="rect">
            <a:avLst/>
          </a:prstGeom>
          <a:ln>
            <a:solidFill>
              <a:srgbClr val="233141"/>
            </a:solidFill>
          </a:ln>
        </p:spPr>
      </p:pic>
      <p:sp>
        <p:nvSpPr>
          <p:cNvPr id="13" name="TextBox 12">
            <a:extLst>
              <a:ext uri="{FF2B5EF4-FFF2-40B4-BE49-F238E27FC236}">
                <a16:creationId xmlns:a16="http://schemas.microsoft.com/office/drawing/2014/main" id="{6FA28760-397B-4BA4-AC3D-B9A02E6275E9}"/>
              </a:ext>
            </a:extLst>
          </p:cNvPr>
          <p:cNvSpPr txBox="1"/>
          <p:nvPr/>
        </p:nvSpPr>
        <p:spPr>
          <a:xfrm>
            <a:off x="781121" y="1168263"/>
            <a:ext cx="92671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9CDA"/>
                </a:solidFill>
                <a:effectLst/>
                <a:uLnTx/>
                <a:uFillTx/>
                <a:latin typeface="Tahoma" panose="020B0604030504040204" pitchFamily="34" charset="0"/>
                <a:ea typeface="Tahoma" panose="020B0604030504040204" pitchFamily="34" charset="0"/>
                <a:cs typeface="Tahoma" panose="020B0604030504040204" pitchFamily="34" charset="0"/>
              </a:rPr>
              <a:t>Major changes  </a:t>
            </a:r>
            <a:r>
              <a:rPr lang="en-GB" sz="2000" b="1" dirty="0">
                <a:solidFill>
                  <a:srgbClr val="009CDA"/>
                </a:solidFill>
                <a:latin typeface="Tahoma" panose="020B0604030504040204" pitchFamily="34" charset="0"/>
                <a:ea typeface="Tahoma" panose="020B0604030504040204" pitchFamily="34" charset="0"/>
                <a:cs typeface="Tahoma" panose="020B0604030504040204" pitchFamily="34" charset="0"/>
              </a:rPr>
              <a:t>-</a:t>
            </a:r>
            <a:r>
              <a:rPr kumimoji="0" lang="en-GB" sz="2000" b="1" i="0" u="none" strike="noStrike" kern="1200" cap="none" spc="0" normalizeH="0" baseline="0" noProof="0" dirty="0">
                <a:ln>
                  <a:noFill/>
                </a:ln>
                <a:solidFill>
                  <a:srgbClr val="009CDA"/>
                </a:solidFill>
                <a:effectLst/>
                <a:uLnTx/>
                <a:uFillTx/>
                <a:latin typeface="Tahoma" panose="020B0604030504040204" pitchFamily="34" charset="0"/>
                <a:ea typeface="Tahoma" panose="020B0604030504040204" pitchFamily="34" charset="0"/>
                <a:cs typeface="Tahoma" panose="020B0604030504040204" pitchFamily="34" charset="0"/>
              </a:rPr>
              <a:t>  major challenges  -  major opportunities</a:t>
            </a:r>
          </a:p>
        </p:txBody>
      </p:sp>
      <p:sp>
        <p:nvSpPr>
          <p:cNvPr id="14" name="TextBox 13">
            <a:extLst>
              <a:ext uri="{FF2B5EF4-FFF2-40B4-BE49-F238E27FC236}">
                <a16:creationId xmlns:a16="http://schemas.microsoft.com/office/drawing/2014/main" id="{43C9063B-89AC-4A8D-83F2-82CFFD150BCD}"/>
              </a:ext>
            </a:extLst>
          </p:cNvPr>
          <p:cNvSpPr txBox="1"/>
          <p:nvPr/>
        </p:nvSpPr>
        <p:spPr>
          <a:xfrm>
            <a:off x="677664" y="1965865"/>
            <a:ext cx="3041003" cy="3337800"/>
          </a:xfrm>
          <a:prstGeom prst="rect">
            <a:avLst/>
          </a:prstGeom>
          <a:solidFill>
            <a:schemeClr val="accent3">
              <a:lumMod val="20000"/>
              <a:lumOff val="80000"/>
            </a:schemeClr>
          </a:solidFill>
        </p:spPr>
        <p:txBody>
          <a:bodyPr wrap="square" lIns="216000" tIns="144000" rIns="216000" bIns="144000" rtlCol="0">
            <a:spAutoFit/>
          </a:bodyPr>
          <a:lstStyle/>
          <a:p>
            <a:pPr lvl="0">
              <a:defRPr/>
            </a:pPr>
            <a:r>
              <a:rPr lang="en-GB" b="1" dirty="0">
                <a:latin typeface="Tahoma" panose="020B0604030504040204" pitchFamily="34" charset="0"/>
                <a:ea typeface="Tahoma" panose="020B0604030504040204" pitchFamily="34" charset="0"/>
                <a:cs typeface="Tahoma" panose="020B0604030504040204" pitchFamily="34" charset="0"/>
              </a:rPr>
              <a:t>The next year will lay the foundations for the next decade</a:t>
            </a:r>
          </a:p>
          <a:p>
            <a:pPr lvl="0">
              <a:defRPr/>
            </a:pPr>
            <a:endParaRPr lang="en-GB" b="1" dirty="0">
              <a:latin typeface="Tahoma" panose="020B0604030504040204" pitchFamily="34" charset="0"/>
              <a:ea typeface="Tahoma" panose="020B0604030504040204" pitchFamily="34" charset="0"/>
              <a:cs typeface="Tahoma" panose="020B0604030504040204" pitchFamily="34" charset="0"/>
            </a:endParaRPr>
          </a:p>
          <a:p>
            <a:pPr lvl="0">
              <a:defRPr/>
            </a:pPr>
            <a:r>
              <a:rPr lang="en-GB" dirty="0">
                <a:latin typeface="Tahoma" panose="020B0604030504040204" pitchFamily="34" charset="0"/>
                <a:ea typeface="Tahoma" panose="020B0604030504040204" pitchFamily="34" charset="0"/>
                <a:cs typeface="Tahoma" panose="020B0604030504040204" pitchFamily="34" charset="0"/>
              </a:rPr>
              <a:t>Advocating for renewable energy is more important than ever.</a:t>
            </a:r>
          </a:p>
          <a:p>
            <a:pPr lvl="0">
              <a:defRPr/>
            </a:pPr>
            <a:endParaRPr lang="en-GB" dirty="0">
              <a:latin typeface="Tahoma" panose="020B0604030504040204" pitchFamily="34" charset="0"/>
              <a:ea typeface="Tahoma" panose="020B0604030504040204" pitchFamily="34" charset="0"/>
              <a:cs typeface="Tahoma" panose="020B0604030504040204" pitchFamily="34" charset="0"/>
            </a:endParaRPr>
          </a:p>
          <a:p>
            <a:pPr lvl="0">
              <a:defRPr/>
            </a:pPr>
            <a:r>
              <a:rPr lang="en-GB" dirty="0">
                <a:latin typeface="Tahoma" panose="020B0604030504040204" pitchFamily="34" charset="0"/>
                <a:ea typeface="Tahoma" panose="020B0604030504040204" pitchFamily="34" charset="0"/>
                <a:cs typeface="Tahoma" panose="020B0604030504040204" pitchFamily="34" charset="0"/>
              </a:rPr>
              <a:t>A sustainable, low-carbon emissions energy world come become a reality</a:t>
            </a:r>
          </a:p>
        </p:txBody>
      </p:sp>
      <p:sp>
        <p:nvSpPr>
          <p:cNvPr id="16" name="TextBox 15">
            <a:extLst>
              <a:ext uri="{FF2B5EF4-FFF2-40B4-BE49-F238E27FC236}">
                <a16:creationId xmlns:a16="http://schemas.microsoft.com/office/drawing/2014/main" id="{B8326548-F643-4726-97F9-223324336852}"/>
              </a:ext>
            </a:extLst>
          </p:cNvPr>
          <p:cNvSpPr txBox="1"/>
          <p:nvPr/>
        </p:nvSpPr>
        <p:spPr>
          <a:xfrm>
            <a:off x="1159793" y="241568"/>
            <a:ext cx="103549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Post-COVID </a:t>
            </a:r>
          </a:p>
        </p:txBody>
      </p:sp>
      <p:cxnSp>
        <p:nvCxnSpPr>
          <p:cNvPr id="20" name="Straight Connector 19">
            <a:extLst>
              <a:ext uri="{FF2B5EF4-FFF2-40B4-BE49-F238E27FC236}">
                <a16:creationId xmlns:a16="http://schemas.microsoft.com/office/drawing/2014/main" id="{5AE4D8CC-5D7A-4773-B5EE-4D096E11690B}"/>
              </a:ext>
            </a:extLst>
          </p:cNvPr>
          <p:cNvCxnSpPr>
            <a:cxnSpLocks/>
          </p:cNvCxnSpPr>
          <p:nvPr/>
        </p:nvCxnSpPr>
        <p:spPr>
          <a:xfrm>
            <a:off x="-274075" y="967277"/>
            <a:ext cx="126014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24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6EF59-D077-4F06-84B2-15DBEDCA9702}"/>
              </a:ext>
            </a:extLst>
          </p:cNvPr>
          <p:cNvPicPr>
            <a:picLocks noChangeAspect="1"/>
          </p:cNvPicPr>
          <p:nvPr/>
        </p:nvPicPr>
        <p:blipFill>
          <a:blip r:embed="rId3"/>
          <a:stretch>
            <a:fillRect/>
          </a:stretch>
        </p:blipFill>
        <p:spPr>
          <a:xfrm>
            <a:off x="10128448" y="145097"/>
            <a:ext cx="6858000" cy="6858000"/>
          </a:xfrm>
          <a:prstGeom prst="rect">
            <a:avLst/>
          </a:prstGeom>
        </p:spPr>
      </p:pic>
      <p:sp>
        <p:nvSpPr>
          <p:cNvPr id="18" name="Rectangle 17">
            <a:extLst>
              <a:ext uri="{FF2B5EF4-FFF2-40B4-BE49-F238E27FC236}">
                <a16:creationId xmlns:a16="http://schemas.microsoft.com/office/drawing/2014/main" id="{B7CE9C8E-AA58-471A-8477-0B9F2151D1F5}"/>
              </a:ext>
            </a:extLst>
          </p:cNvPr>
          <p:cNvSpPr/>
          <p:nvPr/>
        </p:nvSpPr>
        <p:spPr>
          <a:xfrm rot="-4260000">
            <a:off x="-1241786" y="3303352"/>
            <a:ext cx="2134769" cy="5927880"/>
          </a:xfrm>
          <a:prstGeom prst="rect">
            <a:avLst/>
          </a:prstGeom>
          <a:solidFill>
            <a:srgbClr val="009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5952177"/>
            <a:ext cx="2016224" cy="599479"/>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61" y="241568"/>
            <a:ext cx="583662" cy="595057"/>
          </a:xfrm>
          <a:prstGeom prst="rect">
            <a:avLst/>
          </a:prstGeom>
        </p:spPr>
      </p:pic>
      <p:sp>
        <p:nvSpPr>
          <p:cNvPr id="30" name="TextBox 29"/>
          <p:cNvSpPr txBox="1"/>
          <p:nvPr/>
        </p:nvSpPr>
        <p:spPr>
          <a:xfrm>
            <a:off x="1159793" y="1898599"/>
            <a:ext cx="7610720" cy="3060802"/>
          </a:xfrm>
          <a:prstGeom prst="rect">
            <a:avLst/>
          </a:prstGeom>
          <a:solidFill>
            <a:schemeClr val="accent3">
              <a:lumMod val="20000"/>
              <a:lumOff val="80000"/>
            </a:schemeClr>
          </a:solidFill>
        </p:spPr>
        <p:txBody>
          <a:bodyPr wrap="square" lIns="216000" tIns="144000" rIns="216000" bIns="144000" rtlCol="0">
            <a:spAutoFit/>
          </a:bodyPr>
          <a:lstStyle/>
          <a:p>
            <a:pPr marL="342900" indent="-342900">
              <a:buClr>
                <a:srgbClr val="00B0F0"/>
              </a:buClr>
              <a:buAutoNum type="arabicPeriod"/>
            </a:pPr>
            <a:r>
              <a:rPr lang="en-GB" sz="2000" b="1" dirty="0">
                <a:latin typeface="Tahoma" panose="020B0604030504040204" pitchFamily="34" charset="0"/>
                <a:ea typeface="Tahoma" panose="020B0604030504040204" pitchFamily="34" charset="0"/>
                <a:cs typeface="Tahoma" panose="020B0604030504040204" pitchFamily="34" charset="0"/>
              </a:rPr>
              <a:t>Have</a:t>
            </a:r>
            <a:r>
              <a:rPr lang="en-GB" sz="2000" b="1" dirty="0">
                <a:solidFill>
                  <a:srgbClr val="00B0F0"/>
                </a:solidFill>
                <a:latin typeface="Tahoma" panose="020B0604030504040204" pitchFamily="34" charset="0"/>
                <a:ea typeface="Tahoma" panose="020B0604030504040204" pitchFamily="34" charset="0"/>
                <a:cs typeface="Tahoma" panose="020B0604030504040204" pitchFamily="34" charset="0"/>
              </a:rPr>
              <a:t> shovel-ready projects </a:t>
            </a:r>
            <a:r>
              <a:rPr lang="en-GB" sz="2000" b="1" dirty="0">
                <a:latin typeface="Tahoma" panose="020B0604030504040204" pitchFamily="34" charset="0"/>
                <a:ea typeface="Tahoma" panose="020B0604030504040204" pitchFamily="34" charset="0"/>
                <a:cs typeface="Tahoma" panose="020B0604030504040204" pitchFamily="34" charset="0"/>
              </a:rPr>
              <a:t>in place for the post-</a:t>
            </a:r>
            <a:r>
              <a:rPr lang="en-GB" sz="2000" b="1" dirty="0" err="1">
                <a:latin typeface="Tahoma" panose="020B0604030504040204" pitchFamily="34" charset="0"/>
                <a:ea typeface="Tahoma" panose="020B0604030504040204" pitchFamily="34" charset="0"/>
                <a:cs typeface="Tahoma" panose="020B0604030504040204" pitchFamily="34" charset="0"/>
              </a:rPr>
              <a:t>Covid</a:t>
            </a:r>
            <a:r>
              <a:rPr lang="en-GB" sz="2000" b="1" dirty="0">
                <a:latin typeface="Tahoma" panose="020B0604030504040204" pitchFamily="34" charset="0"/>
                <a:ea typeface="Tahoma" panose="020B0604030504040204" pitchFamily="34" charset="0"/>
                <a:cs typeface="Tahoma" panose="020B0604030504040204" pitchFamily="34" charset="0"/>
              </a:rPr>
              <a:t> 19 economic stimulus plans.</a:t>
            </a:r>
          </a:p>
          <a:p>
            <a:pPr marL="342900" indent="-342900">
              <a:buFont typeface="+mj-lt"/>
              <a:buAutoNum type="arabicPeriod"/>
            </a:pPr>
            <a:endParaRPr lang="en-GB" sz="2000" b="1" dirty="0">
              <a:latin typeface="Tahoma" panose="020B0604030504040204" pitchFamily="34" charset="0"/>
              <a:ea typeface="Tahoma" panose="020B0604030504040204" pitchFamily="34" charset="0"/>
              <a:cs typeface="Tahoma" panose="020B0604030504040204" pitchFamily="34" charset="0"/>
            </a:endParaRPr>
          </a:p>
          <a:p>
            <a:pPr marL="342900" indent="-342900">
              <a:buClr>
                <a:srgbClr val="00B0F0"/>
              </a:buClr>
              <a:buFont typeface="+mj-lt"/>
              <a:buAutoNum type="arabicPeriod"/>
            </a:pPr>
            <a:r>
              <a:rPr lang="en-GB" sz="2000" b="1" dirty="0">
                <a:latin typeface="Tahoma" panose="020B0604030504040204" pitchFamily="34" charset="0"/>
                <a:ea typeface="Tahoma" panose="020B0604030504040204" pitchFamily="34" charset="0"/>
                <a:cs typeface="Tahoma" panose="020B0604030504040204" pitchFamily="34" charset="0"/>
              </a:rPr>
              <a:t>Make sure your projects have been assessed against the </a:t>
            </a:r>
            <a:r>
              <a:rPr lang="en-GB" sz="2000" b="1" dirty="0">
                <a:solidFill>
                  <a:srgbClr val="00B0F0"/>
                </a:solidFill>
                <a:latin typeface="Tahoma" panose="020B0604030504040204" pitchFamily="34" charset="0"/>
                <a:ea typeface="Tahoma" panose="020B0604030504040204" pitchFamily="34" charset="0"/>
                <a:cs typeface="Tahoma" panose="020B0604030504040204" pitchFamily="34" charset="0"/>
              </a:rPr>
              <a:t>Hydropower Sustainability Tools</a:t>
            </a:r>
            <a:r>
              <a:rPr lang="en-GB" sz="2000" b="1" dirty="0">
                <a:latin typeface="Tahoma" panose="020B0604030504040204" pitchFamily="34" charset="0"/>
                <a:ea typeface="Tahoma" panose="020B0604030504040204" pitchFamily="34" charset="0"/>
                <a:cs typeface="Tahoma" panose="020B0604030504040204" pitchFamily="34" charset="0"/>
              </a:rPr>
              <a:t>.</a:t>
            </a:r>
          </a:p>
          <a:p>
            <a:pPr marL="342900" indent="-342900">
              <a:buFont typeface="+mj-lt"/>
              <a:buAutoNum type="arabicPeriod"/>
            </a:pPr>
            <a:endParaRPr lang="en-GB" sz="2000" b="1" dirty="0">
              <a:latin typeface="Tahoma" panose="020B0604030504040204" pitchFamily="34" charset="0"/>
              <a:ea typeface="Tahoma" panose="020B0604030504040204" pitchFamily="34" charset="0"/>
              <a:cs typeface="Tahoma" panose="020B0604030504040204" pitchFamily="34" charset="0"/>
            </a:endParaRPr>
          </a:p>
          <a:p>
            <a:pPr marL="342900" indent="-342900">
              <a:buClr>
                <a:srgbClr val="00B0F0"/>
              </a:buClr>
              <a:buFont typeface="+mj-lt"/>
              <a:buAutoNum type="arabicPeriod"/>
            </a:pPr>
            <a:r>
              <a:rPr lang="en-GB" sz="2000" b="1" dirty="0">
                <a:latin typeface="Tahoma" panose="020B0604030504040204" pitchFamily="34" charset="0"/>
                <a:ea typeface="Tahoma" panose="020B0604030504040204" pitchFamily="34" charset="0"/>
                <a:cs typeface="Tahoma" panose="020B0604030504040204" pitchFamily="34" charset="0"/>
              </a:rPr>
              <a:t>Demonstrate </a:t>
            </a:r>
            <a:r>
              <a:rPr lang="en-GB" sz="2000" b="1" dirty="0">
                <a:solidFill>
                  <a:srgbClr val="00B0F0"/>
                </a:solidFill>
                <a:latin typeface="Tahoma" panose="020B0604030504040204" pitchFamily="34" charset="0"/>
                <a:ea typeface="Tahoma" panose="020B0604030504040204" pitchFamily="34" charset="0"/>
                <a:cs typeface="Tahoma" panose="020B0604030504040204" pitchFamily="34" charset="0"/>
              </a:rPr>
              <a:t>renewable coordination </a:t>
            </a:r>
            <a:r>
              <a:rPr lang="en-GB" sz="2000" b="1" dirty="0">
                <a:latin typeface="Tahoma" panose="020B0604030504040204" pitchFamily="34" charset="0"/>
                <a:ea typeface="Tahoma" panose="020B0604030504040204" pitchFamily="34" charset="0"/>
                <a:cs typeface="Tahoma" panose="020B0604030504040204" pitchFamily="34" charset="0"/>
              </a:rPr>
              <a:t>through hybrid projects, such as solar PV or pumped storage alongside solar or wind power.</a:t>
            </a:r>
          </a:p>
        </p:txBody>
      </p:sp>
      <p:cxnSp>
        <p:nvCxnSpPr>
          <p:cNvPr id="11" name="Straight Connector 10">
            <a:extLst>
              <a:ext uri="{FF2B5EF4-FFF2-40B4-BE49-F238E27FC236}">
                <a16:creationId xmlns:a16="http://schemas.microsoft.com/office/drawing/2014/main" id="{8B7102BA-98CA-4D57-8103-53B5DD285622}"/>
              </a:ext>
            </a:extLst>
          </p:cNvPr>
          <p:cNvCxnSpPr>
            <a:cxnSpLocks/>
          </p:cNvCxnSpPr>
          <p:nvPr/>
        </p:nvCxnSpPr>
        <p:spPr>
          <a:xfrm>
            <a:off x="-274075" y="967277"/>
            <a:ext cx="126014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A66C0E-18F6-4F4C-8D11-EA4FD33421FE}"/>
              </a:ext>
            </a:extLst>
          </p:cNvPr>
          <p:cNvSpPr txBox="1"/>
          <p:nvPr/>
        </p:nvSpPr>
        <p:spPr>
          <a:xfrm>
            <a:off x="1159793" y="241568"/>
            <a:ext cx="103549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Key message to hydro operators and developers</a:t>
            </a:r>
          </a:p>
        </p:txBody>
      </p:sp>
    </p:spTree>
    <p:extLst>
      <p:ext uri="{BB962C8B-B14F-4D97-AF65-F5344CB8AC3E}">
        <p14:creationId xmlns:p14="http://schemas.microsoft.com/office/powerpoint/2010/main" val="1413735823"/>
      </p:ext>
    </p:extLst>
  </p:cSld>
  <p:clrMapOvr>
    <a:masterClrMapping/>
  </p:clrMapOvr>
</p:sld>
</file>

<file path=ppt/theme/theme1.xml><?xml version="1.0" encoding="utf-8"?>
<a:theme xmlns:a="http://schemas.openxmlformats.org/drawingml/2006/main" name="rebran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rebran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F2E9DEDD16A04390DAD5929D87B759" ma:contentTypeVersion="13" ma:contentTypeDescription="Create a new document." ma:contentTypeScope="" ma:versionID="621ec250029b2e5ac10df95a97e7b0c8">
  <xsd:schema xmlns:xsd="http://www.w3.org/2001/XMLSchema" xmlns:xs="http://www.w3.org/2001/XMLSchema" xmlns:p="http://schemas.microsoft.com/office/2006/metadata/properties" xmlns:ns3="02a03fc5-f23a-4c9d-bb00-366780383e17" xmlns:ns4="9668aca3-3396-4794-8eb3-a72d9dae9ac0" targetNamespace="http://schemas.microsoft.com/office/2006/metadata/properties" ma:root="true" ma:fieldsID="b403acc9b314bc9e87af5c046095f5d8" ns3:_="" ns4:_="">
    <xsd:import namespace="02a03fc5-f23a-4c9d-bb00-366780383e17"/>
    <xsd:import namespace="9668aca3-3396-4794-8eb3-a72d9dae9ac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a03fc5-f23a-4c9d-bb00-366780383e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68aca3-3396-4794-8eb3-a72d9dae9a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D9B2C8-134D-47CD-8CE6-36C38384A382}">
  <ds:schemaRefs>
    <ds:schemaRef ds:uri="http://purl.org/dc/terms/"/>
    <ds:schemaRef ds:uri="http://purl.org/dc/elements/1.1/"/>
    <ds:schemaRef ds:uri="http://www.w3.org/XML/1998/namespace"/>
    <ds:schemaRef ds:uri="http://schemas.microsoft.com/office/2006/documentManagement/types"/>
    <ds:schemaRef ds:uri="http://schemas.microsoft.com/office/2006/metadata/properties"/>
    <ds:schemaRef ds:uri="http://purl.org/dc/dcmitype/"/>
    <ds:schemaRef ds:uri="02a03fc5-f23a-4c9d-bb00-366780383e17"/>
    <ds:schemaRef ds:uri="http://schemas.microsoft.com/office/infopath/2007/PartnerControls"/>
    <ds:schemaRef ds:uri="http://schemas.openxmlformats.org/package/2006/metadata/core-properties"/>
    <ds:schemaRef ds:uri="9668aca3-3396-4794-8eb3-a72d9dae9ac0"/>
  </ds:schemaRefs>
</ds:datastoreItem>
</file>

<file path=customXml/itemProps2.xml><?xml version="1.0" encoding="utf-8"?>
<ds:datastoreItem xmlns:ds="http://schemas.openxmlformats.org/officeDocument/2006/customXml" ds:itemID="{45F6727D-6612-4E87-9B87-50AB2D61F7E9}">
  <ds:schemaRefs>
    <ds:schemaRef ds:uri="http://schemas.microsoft.com/sharepoint/v3/contenttype/forms"/>
  </ds:schemaRefs>
</ds:datastoreItem>
</file>

<file path=customXml/itemProps3.xml><?xml version="1.0" encoding="utf-8"?>
<ds:datastoreItem xmlns:ds="http://schemas.openxmlformats.org/officeDocument/2006/customXml" ds:itemID="{26480952-73D8-46D3-83AE-0FA6E2211B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a03fc5-f23a-4c9d-bb00-366780383e17"/>
    <ds:schemaRef ds:uri="9668aca3-3396-4794-8eb3-a72d9dae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rebrand Template</Template>
  <TotalTime>820</TotalTime>
  <Words>1547</Words>
  <Application>Microsoft Office PowerPoint</Application>
  <PresentationFormat>Widescreen</PresentationFormat>
  <Paragraphs>170</Paragraphs>
  <Slides>12</Slides>
  <Notes>12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12</vt:i4>
      </vt:variant>
    </vt:vector>
  </HeadingPairs>
  <TitlesOfParts>
    <vt:vector size="23" baseType="lpstr">
      <vt:lpstr>Microsoft YaHei</vt:lpstr>
      <vt:lpstr>Arial</vt:lpstr>
      <vt:lpstr>Calibri</vt:lpstr>
      <vt:lpstr>Calibri Light</vt:lpstr>
      <vt:lpstr>Source Serif Pro</vt:lpstr>
      <vt:lpstr>Tahoma</vt:lpstr>
      <vt:lpstr>rebrand Template</vt:lpstr>
      <vt:lpstr>1_Office Theme</vt:lpstr>
      <vt:lpstr>Custom Design</vt:lpstr>
      <vt:lpstr>1_rebrand Template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Tompson</dc:creator>
  <cp:lastModifiedBy>Eddie Rich</cp:lastModifiedBy>
  <cp:revision>32</cp:revision>
  <cp:lastPrinted>2018-02-04T15:13:03Z</cp:lastPrinted>
  <dcterms:created xsi:type="dcterms:W3CDTF">2014-08-04T08:28:29Z</dcterms:created>
  <dcterms:modified xsi:type="dcterms:W3CDTF">2020-04-23T09:50:12Z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0x01010068F2E9DEDD16A04390DAD5929D87B759</vt:lpwstr>
  </property>
</Properties>
</file>